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59"/>
  </p:notesMasterIdLst>
  <p:handoutMasterIdLst>
    <p:handoutMasterId r:id="rId60"/>
  </p:handoutMasterIdLst>
  <p:sldIdLst>
    <p:sldId id="478" r:id="rId2"/>
    <p:sldId id="479" r:id="rId3"/>
    <p:sldId id="446" r:id="rId4"/>
    <p:sldId id="447" r:id="rId5"/>
    <p:sldId id="281" r:id="rId6"/>
    <p:sldId id="356" r:id="rId7"/>
    <p:sldId id="288" r:id="rId8"/>
    <p:sldId id="441" r:id="rId9"/>
    <p:sldId id="290" r:id="rId10"/>
    <p:sldId id="292" r:id="rId11"/>
    <p:sldId id="294" r:id="rId12"/>
    <p:sldId id="297" r:id="rId13"/>
    <p:sldId id="284" r:id="rId14"/>
    <p:sldId id="299" r:id="rId15"/>
    <p:sldId id="410" r:id="rId16"/>
    <p:sldId id="300" r:id="rId17"/>
    <p:sldId id="412" r:id="rId18"/>
    <p:sldId id="367" r:id="rId19"/>
    <p:sldId id="303" r:id="rId20"/>
    <p:sldId id="304" r:id="rId21"/>
    <p:sldId id="371" r:id="rId22"/>
    <p:sldId id="308" r:id="rId23"/>
    <p:sldId id="376" r:id="rId24"/>
    <p:sldId id="310" r:id="rId25"/>
    <p:sldId id="380" r:id="rId26"/>
    <p:sldId id="418" r:id="rId27"/>
    <p:sldId id="315" r:id="rId28"/>
    <p:sldId id="453" r:id="rId29"/>
    <p:sldId id="391" r:id="rId30"/>
    <p:sldId id="326" r:id="rId31"/>
    <p:sldId id="427" r:id="rId32"/>
    <p:sldId id="333" r:id="rId33"/>
    <p:sldId id="476" r:id="rId34"/>
    <p:sldId id="334" r:id="rId35"/>
    <p:sldId id="429" r:id="rId36"/>
    <p:sldId id="336" r:id="rId37"/>
    <p:sldId id="430" r:id="rId38"/>
    <p:sldId id="338" r:id="rId39"/>
    <p:sldId id="454" r:id="rId40"/>
    <p:sldId id="455" r:id="rId41"/>
    <p:sldId id="456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918" autoAdjust="0"/>
  </p:normalViewPr>
  <p:slideViewPr>
    <p:cSldViewPr>
      <p:cViewPr>
        <p:scale>
          <a:sx n="66" d="100"/>
          <a:sy n="66" d="100"/>
        </p:scale>
        <p:origin x="-80" y="-728"/>
      </p:cViewPr>
      <p:guideLst>
        <p:guide orient="horz" pos="403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36BC9D4-292D-4C00-8F27-36297C754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391F219-3996-44E0-A838-9FF7B255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59D04-33D0-4C4D-961A-B7FAEEBDFD11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4C9C3-2C6F-44FF-91D2-5AF8FE959BE9}" type="slidenum">
              <a:rPr lang="en-US"/>
              <a:pPr/>
              <a:t>16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E2087-2908-4253-AA89-DEC1C91F9B0B}" type="slidenum">
              <a:rPr lang="en-US"/>
              <a:pPr/>
              <a:t>18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6306F-8C18-481A-A650-9F205E767F04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F5F48-F25C-469A-93DF-5481DD6BCA8C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C7BB8-510F-4B61-8751-EDA516696516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BE3CB-42EA-4801-8937-C8CCB1289B50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82A0C-8C59-42B3-B6FC-D28F2E5B9C6E}" type="slidenum">
              <a:rPr lang="en-US"/>
              <a:pPr/>
              <a:t>23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94307-8B20-4EBF-BC72-DAD494ED0D4E}" type="slidenum">
              <a:rPr lang="en-US"/>
              <a:pPr/>
              <a:t>24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CA4BB-6717-481D-8AFA-AE922926540E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42BF7-5579-488D-B017-141046B3CF57}" type="slidenum">
              <a:rPr lang="en-US"/>
              <a:pPr/>
              <a:t>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F7AEB-90E8-4FFB-98A6-76F7BED1FBA0}" type="slidenum">
              <a:rPr lang="en-US"/>
              <a:pPr/>
              <a:t>27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9A21-46CC-4CE7-8D09-AD03F6259498}" type="slidenum">
              <a:rPr lang="en-US"/>
              <a:pPr/>
              <a:t>29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587F0-CA79-4E72-94C1-7ACE489D3F7F}" type="slidenum">
              <a:rPr lang="en-US"/>
              <a:pPr/>
              <a:t>30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ECEEF-9DF5-46D9-A1C4-276AD0CCD598}" type="slidenum">
              <a:rPr lang="en-US"/>
              <a:pPr/>
              <a:t>32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DD4D0-F17B-44BC-862D-31E3567AB5AA}" type="slidenum">
              <a:rPr lang="en-US"/>
              <a:pPr/>
              <a:t>34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30AC4-1A35-4DF9-A555-874988D9F309}" type="slidenum">
              <a:rPr lang="en-US"/>
              <a:pPr/>
              <a:t>36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5B975-FA4E-44D7-B093-B3840B7F0448}" type="slidenum">
              <a:rPr lang="en-US"/>
              <a:pPr/>
              <a:t>38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B5AB2-A085-4A9E-8B64-0DB7A245E43A}" type="slidenum">
              <a:rPr lang="en-US"/>
              <a:pPr/>
              <a:t>39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57117-0872-4059-BC29-D1323BA7DE18}" type="slidenum">
              <a:rPr lang="en-US"/>
              <a:pPr/>
              <a:t>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93A-F6C8-4391-B996-E90E83B27EAE}" type="slidenum">
              <a:rPr lang="en-US"/>
              <a:pPr/>
              <a:t>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BCA81-BBCA-49DB-944E-F4C93BFDC1A4}" type="slidenum">
              <a:rPr lang="en-US"/>
              <a:pPr/>
              <a:t>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FFBB0-B104-4C85-8070-6FCAA5CB87E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BC78A-ED1D-4459-93A3-7AF3BBD0FCB8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52A93-E769-4024-A460-2D39A693C7FA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63DE0-9476-4F85-8908-6BFE6E842783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umscience.com/biology/2_chemistry/notes_outline.html" TargetMode="External"/><Relationship Id="rId4" Type="http://schemas.openxmlformats.org/officeDocument/2006/relationships/hyperlink" Target="http://www.aurumscience.com/biology/2_chemistry/studygui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rumscience.com/biolog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766" y="1295400"/>
            <a:ext cx="8651834" cy="20143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000" dirty="0" smtClean="0"/>
              <a:t>Macromolecules</a:t>
            </a:r>
          </a:p>
          <a:p>
            <a:pPr eaLnBrk="1" hangingPunct="1"/>
            <a:r>
              <a:rPr lang="en-US" sz="6000" dirty="0" smtClean="0"/>
              <a:t>Enzymes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4332514"/>
            <a:ext cx="6629977" cy="8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None/>
              <a:defRPr sz="6000">
                <a:solidFill>
                  <a:srgbClr val="99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489075" indent="-37147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984375" indent="-37147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481263" indent="-363538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kumimoji="0" lang="en-US" sz="24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Introduction to Biology</a:t>
            </a:r>
            <a:endParaRPr kumimoji="0" lang="en-US" sz="24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  <a:p>
            <a:pPr eaLnBrk="1" hangingPunct="1">
              <a:spcBef>
                <a:spcPts val="0"/>
              </a:spcBef>
            </a:pPr>
            <a:endParaRPr lang="en-US" sz="2500" dirty="0"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6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Sugars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283200" cy="541020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Monosaccharides</a:t>
            </a:r>
            <a:r>
              <a:rPr lang="en-US" sz="2800" dirty="0" smtClean="0"/>
              <a:t> are the simplest carbohydrate, made from only </a:t>
            </a:r>
            <a:r>
              <a:rPr lang="en-US" sz="2800" u="sng" dirty="0" smtClean="0"/>
              <a:t>one sugar molecule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sz="2000" dirty="0" smtClean="0"/>
              <a:t>Glucose (Blood sugar)</a:t>
            </a:r>
          </a:p>
          <a:p>
            <a:pPr lvl="1" eaLnBrk="1" hangingPunct="1"/>
            <a:r>
              <a:rPr lang="en-US" sz="2000" dirty="0" err="1" smtClean="0"/>
              <a:t>Galactose</a:t>
            </a:r>
            <a:r>
              <a:rPr lang="en-US" sz="2000" dirty="0" smtClean="0"/>
              <a:t> (Part of milk sugar)</a:t>
            </a:r>
          </a:p>
          <a:p>
            <a:pPr lvl="1" eaLnBrk="1" hangingPunct="1"/>
            <a:r>
              <a:rPr lang="en-US" sz="2000" dirty="0" smtClean="0"/>
              <a:t>Fructose (Fruit sugar)</a:t>
            </a:r>
          </a:p>
          <a:p>
            <a:pPr eaLnBrk="1" hangingPunct="1"/>
            <a:r>
              <a:rPr lang="en-US" sz="2800" dirty="0" err="1"/>
              <a:t>Monosaccharides</a:t>
            </a:r>
            <a:r>
              <a:rPr lang="en-US" sz="2800" dirty="0"/>
              <a:t> serve as a major fuel for cells and as raw material for building molecules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2" descr="E:\LESSON OVRVW batch 3\art\BIO10NAE_01_02_04_005_LRIM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16002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35042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Disaccharides</a:t>
            </a:r>
            <a:r>
              <a:rPr lang="en-US" sz="2800" dirty="0" smtClean="0"/>
              <a:t> are molecules made of two </a:t>
            </a:r>
            <a:r>
              <a:rPr lang="en-US" sz="2800" dirty="0" err="1" smtClean="0"/>
              <a:t>monosaccharides</a:t>
            </a:r>
            <a:r>
              <a:rPr lang="en-US" sz="2800" dirty="0" smtClean="0"/>
              <a:t> bonded together.</a:t>
            </a:r>
          </a:p>
          <a:p>
            <a:pPr lvl="1" eaLnBrk="1" hangingPunct="1"/>
            <a:r>
              <a:rPr lang="en-US" sz="2600" b="1" dirty="0" smtClean="0"/>
              <a:t>Sucrose: </a:t>
            </a:r>
            <a:r>
              <a:rPr lang="en-US" sz="2600" dirty="0" smtClean="0"/>
              <a:t>glucose + fructose  =  table sugar</a:t>
            </a:r>
          </a:p>
          <a:p>
            <a:pPr lvl="1" eaLnBrk="1" hangingPunct="1"/>
            <a:r>
              <a:rPr lang="en-US" sz="2600" b="1" dirty="0" smtClean="0"/>
              <a:t>Lactose: </a:t>
            </a:r>
            <a:r>
              <a:rPr lang="en-US" sz="2600" dirty="0" err="1" smtClean="0"/>
              <a:t>galactose</a:t>
            </a:r>
            <a:r>
              <a:rPr lang="en-US" sz="2600" dirty="0" smtClean="0"/>
              <a:t> + glucose = milk sugar </a:t>
            </a:r>
          </a:p>
          <a:p>
            <a:pPr lvl="1" eaLnBrk="1" hangingPunct="1"/>
            <a:r>
              <a:rPr lang="en-US" sz="2600" b="1" dirty="0" smtClean="0"/>
              <a:t>Maltose:</a:t>
            </a:r>
            <a:r>
              <a:rPr lang="en-US" sz="2600" dirty="0" smtClean="0"/>
              <a:t> glucose + glucose  = alcohol sugar</a:t>
            </a:r>
            <a:endParaRPr lang="en-US" sz="2600" b="1" dirty="0" smtClean="0"/>
          </a:p>
          <a:p>
            <a:pPr lvl="1" eaLnBrk="1" hangingPunct="1"/>
            <a:endParaRPr lang="en-US" sz="26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Sugars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Polysaccharides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359944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Polysaccharides</a:t>
            </a:r>
            <a:r>
              <a:rPr lang="en-US" sz="2800" dirty="0" smtClean="0"/>
              <a:t> are polymers (made of more than two) of sugars.</a:t>
            </a:r>
          </a:p>
          <a:p>
            <a:pPr eaLnBrk="1" hangingPunct="1"/>
            <a:r>
              <a:rPr lang="en-US" dirty="0" smtClean="0"/>
              <a:t>Polysaccharides have two main purposes in living things:</a:t>
            </a:r>
          </a:p>
          <a:p>
            <a:pPr lvl="1" eaLnBrk="1" hangingPunct="1"/>
            <a:r>
              <a:rPr lang="en-US" sz="2000" dirty="0" smtClean="0"/>
              <a:t>Providing structure</a:t>
            </a:r>
          </a:p>
          <a:p>
            <a:pPr lvl="1" eaLnBrk="1" hangingPunct="1"/>
            <a:r>
              <a:rPr lang="en-US" sz="2000" dirty="0" smtClean="0"/>
              <a:t>Energy 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Storage Polysaccharides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229447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Starch</a:t>
            </a:r>
            <a:r>
              <a:rPr lang="en-US" sz="2800" dirty="0" smtClean="0"/>
              <a:t>, a  storage polysaccharide of </a:t>
            </a:r>
            <a:r>
              <a:rPr lang="en-US" sz="2800" u="sng" dirty="0" smtClean="0"/>
              <a:t>plants.</a:t>
            </a:r>
          </a:p>
          <a:p>
            <a:pPr lvl="1" eaLnBrk="1" hangingPunct="1"/>
            <a:r>
              <a:rPr lang="en-US" sz="2600" dirty="0" smtClean="0"/>
              <a:t>Made entirely of glucose molecules joined together.</a:t>
            </a:r>
          </a:p>
          <a:p>
            <a:pPr eaLnBrk="1" hangingPunct="1"/>
            <a:r>
              <a:rPr lang="en-US" sz="2800" dirty="0" smtClean="0"/>
              <a:t>Plants store surplus starch within their cells.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15888"/>
            <a:ext cx="4572000" cy="31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46597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Glycogen is a storage polysaccharide in animals</a:t>
            </a:r>
          </a:p>
          <a:p>
            <a:pPr lvl="1" eaLnBrk="1" hangingPunct="1"/>
            <a:r>
              <a:rPr lang="en-US" sz="2000" dirty="0" smtClean="0"/>
              <a:t>Very similar molecule to starch.</a:t>
            </a:r>
          </a:p>
          <a:p>
            <a:pPr eaLnBrk="1" hangingPunct="1"/>
            <a:r>
              <a:rPr lang="en-US" sz="2800" dirty="0" smtClean="0"/>
              <a:t>Humans and other vertebrates store glycogen mainly in liver and muscle cells</a:t>
            </a:r>
          </a:p>
          <a:p>
            <a:pPr lvl="1" eaLnBrk="1" hangingPunct="1"/>
            <a:r>
              <a:rPr lang="en-US" sz="2000" dirty="0" smtClean="0"/>
              <a:t>This is an energy reserve utilized for immediate bursts of activity.</a:t>
            </a:r>
          </a:p>
          <a:p>
            <a:pPr lvl="1" eaLnBrk="1" hangingPunct="1"/>
            <a:r>
              <a:rPr lang="en-US" sz="2000" dirty="0" smtClean="0"/>
              <a:t>When endurance athletes “hit the wall”, they have run out of glycogen.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11492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5-6b</a:t>
            </a: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3149600" y="233363"/>
            <a:ext cx="1311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500" b="1" dirty="0"/>
              <a:t>Mitochondria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4522788" y="231775"/>
            <a:ext cx="17621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500" b="1"/>
              <a:t>Glycogen granules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5905500" y="2944813"/>
            <a:ext cx="7572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500" b="1"/>
              <a:t>0.5 µm</a:t>
            </a:r>
          </a:p>
        </p:txBody>
      </p:sp>
      <p:sp>
        <p:nvSpPr>
          <p:cNvPr id="23559" name="Text Box 1031"/>
          <p:cNvSpPr txBox="1">
            <a:spLocks noChangeArrowheads="1"/>
          </p:cNvSpPr>
          <p:nvPr/>
        </p:nvSpPr>
        <p:spPr bwMode="auto">
          <a:xfrm>
            <a:off x="5362575" y="5246688"/>
            <a:ext cx="9001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500" b="1"/>
              <a:t>Glycogen</a:t>
            </a:r>
          </a:p>
        </p:txBody>
      </p:sp>
      <p:sp>
        <p:nvSpPr>
          <p:cNvPr id="23560" name="Text Box 1032"/>
          <p:cNvSpPr txBox="1">
            <a:spLocks noChangeArrowheads="1"/>
          </p:cNvSpPr>
          <p:nvPr/>
        </p:nvSpPr>
        <p:spPr bwMode="auto">
          <a:xfrm>
            <a:off x="2590800" y="6186488"/>
            <a:ext cx="4146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Glycogen: an animal polysaccharide</a:t>
            </a:r>
          </a:p>
        </p:txBody>
      </p:sp>
      <p:sp>
        <p:nvSpPr>
          <p:cNvPr id="23561" name="Line 1033"/>
          <p:cNvSpPr>
            <a:spLocks noChangeShapeType="1"/>
          </p:cNvSpPr>
          <p:nvPr/>
        </p:nvSpPr>
        <p:spPr bwMode="auto">
          <a:xfrm flipV="1">
            <a:off x="3775075" y="485775"/>
            <a:ext cx="0" cy="129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34"/>
          <p:cNvSpPr>
            <a:spLocks noChangeShapeType="1"/>
          </p:cNvSpPr>
          <p:nvPr/>
        </p:nvSpPr>
        <p:spPr bwMode="auto">
          <a:xfrm flipH="1">
            <a:off x="3159125" y="482600"/>
            <a:ext cx="61595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035"/>
          <p:cNvSpPr>
            <a:spLocks noChangeShapeType="1"/>
          </p:cNvSpPr>
          <p:nvPr/>
        </p:nvSpPr>
        <p:spPr bwMode="auto">
          <a:xfrm flipV="1">
            <a:off x="5365750" y="495300"/>
            <a:ext cx="0" cy="126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036"/>
          <p:cNvSpPr>
            <a:spLocks noChangeShapeType="1"/>
          </p:cNvSpPr>
          <p:nvPr/>
        </p:nvSpPr>
        <p:spPr bwMode="auto">
          <a:xfrm flipH="1">
            <a:off x="5118100" y="488950"/>
            <a:ext cx="247650" cy="152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037"/>
          <p:cNvSpPr>
            <a:spLocks noChangeShapeType="1"/>
          </p:cNvSpPr>
          <p:nvPr/>
        </p:nvSpPr>
        <p:spPr bwMode="auto">
          <a:xfrm>
            <a:off x="5829300" y="2955925"/>
            <a:ext cx="777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038"/>
          <p:cNvSpPr>
            <a:spLocks noChangeShapeType="1"/>
          </p:cNvSpPr>
          <p:nvPr/>
        </p:nvSpPr>
        <p:spPr bwMode="auto">
          <a:xfrm>
            <a:off x="5829300" y="29083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039"/>
          <p:cNvSpPr>
            <a:spLocks noChangeShapeType="1"/>
          </p:cNvSpPr>
          <p:nvPr/>
        </p:nvSpPr>
        <p:spPr bwMode="auto">
          <a:xfrm>
            <a:off x="6600825" y="29051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Polysaccharides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07701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Cellulose makes the strongest part of the cell wall of plants.</a:t>
            </a:r>
          </a:p>
          <a:p>
            <a:pPr lvl="1" eaLnBrk="1" hangingPunct="1"/>
            <a:r>
              <a:rPr lang="en-US" sz="2400" dirty="0" smtClean="0"/>
              <a:t>Allows plants to be sturdy and rigid.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Cellulose is very similar to starch and is also made from glucose molecules.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/>
              <a:t>The bonds between the glucose molecules are slightly different.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/>
              <a:t>These molecules are only digestible by herbivores.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227013"/>
            <a:ext cx="7450137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5-8</a:t>
            </a:r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7256463" y="4914900"/>
            <a:ext cx="103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Cellulose</a:t>
            </a:r>
          </a:p>
          <a:p>
            <a:r>
              <a:rPr kumimoji="0" lang="en-US" sz="1600" b="1"/>
              <a:t>molecules</a:t>
            </a: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4084638" y="555625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Cellulose microfibrils</a:t>
            </a:r>
          </a:p>
          <a:p>
            <a:r>
              <a:rPr kumimoji="0" lang="en-US" sz="1600" b="1"/>
              <a:t>in a plant cell wall</a:t>
            </a:r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2867025" y="1128713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Cell walls</a:t>
            </a:r>
          </a:p>
        </p:txBody>
      </p:sp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5235575" y="1160463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Microfibril</a:t>
            </a: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2425700" y="3205163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Plant cells</a:t>
            </a:r>
          </a:p>
        </p:txBody>
      </p:sp>
      <p:sp>
        <p:nvSpPr>
          <p:cNvPr id="27657" name="Text Box 1033"/>
          <p:cNvSpPr txBox="1">
            <a:spLocks noChangeArrowheads="1"/>
          </p:cNvSpPr>
          <p:nvPr/>
        </p:nvSpPr>
        <p:spPr bwMode="auto">
          <a:xfrm>
            <a:off x="4437063" y="269240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0.5 µm</a:t>
            </a:r>
          </a:p>
        </p:txBody>
      </p:sp>
      <p:sp>
        <p:nvSpPr>
          <p:cNvPr id="27658" name="Text Box 1034"/>
          <p:cNvSpPr txBox="1">
            <a:spLocks noChangeArrowheads="1"/>
          </p:cNvSpPr>
          <p:nvPr/>
        </p:nvSpPr>
        <p:spPr bwMode="auto">
          <a:xfrm>
            <a:off x="3884613" y="5976938"/>
            <a:ext cx="103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>
                <a:latin typeface="Symbol" pitchFamily="18" charset="2"/>
              </a:rPr>
              <a:t>b</a:t>
            </a:r>
            <a:r>
              <a:rPr kumimoji="0" lang="en-US" sz="1600" b="1"/>
              <a:t> Glucose</a:t>
            </a:r>
          </a:p>
          <a:p>
            <a:r>
              <a:rPr kumimoji="0" lang="en-US" sz="1600" b="1"/>
              <a:t>monomer</a:t>
            </a:r>
          </a:p>
        </p:txBody>
      </p:sp>
      <p:sp>
        <p:nvSpPr>
          <p:cNvPr id="27659" name="Line 1035"/>
          <p:cNvSpPr>
            <a:spLocks noChangeShapeType="1"/>
          </p:cNvSpPr>
          <p:nvPr/>
        </p:nvSpPr>
        <p:spPr bwMode="auto">
          <a:xfrm flipV="1">
            <a:off x="3041650" y="1390650"/>
            <a:ext cx="250825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 flipH="1">
            <a:off x="3241675" y="1390650"/>
            <a:ext cx="50800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7"/>
          <p:cNvSpPr>
            <a:spLocks noChangeShapeType="1"/>
          </p:cNvSpPr>
          <p:nvPr/>
        </p:nvSpPr>
        <p:spPr bwMode="auto">
          <a:xfrm flipH="1">
            <a:off x="4765675" y="1063625"/>
            <a:ext cx="18097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8"/>
          <p:cNvSpPr>
            <a:spLocks noChangeShapeType="1"/>
          </p:cNvSpPr>
          <p:nvPr/>
        </p:nvSpPr>
        <p:spPr bwMode="auto">
          <a:xfrm flipV="1">
            <a:off x="5727700" y="1416050"/>
            <a:ext cx="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Freeform 1039"/>
          <p:cNvSpPr>
            <a:spLocks/>
          </p:cNvSpPr>
          <p:nvPr/>
        </p:nvSpPr>
        <p:spPr bwMode="auto">
          <a:xfrm>
            <a:off x="5678488" y="1593850"/>
            <a:ext cx="74612" cy="142875"/>
          </a:xfrm>
          <a:custGeom>
            <a:avLst/>
            <a:gdLst>
              <a:gd name="T0" fmla="*/ 41 w 47"/>
              <a:gd name="T1" fmla="*/ 10 h 90"/>
              <a:gd name="T2" fmla="*/ 25 w 47"/>
              <a:gd name="T3" fmla="*/ 0 h 90"/>
              <a:gd name="T4" fmla="*/ 9 w 47"/>
              <a:gd name="T5" fmla="*/ 12 h 90"/>
              <a:gd name="T6" fmla="*/ 3 w 47"/>
              <a:gd name="T7" fmla="*/ 30 h 90"/>
              <a:gd name="T8" fmla="*/ 27 w 47"/>
              <a:gd name="T9" fmla="*/ 90 h 90"/>
              <a:gd name="T10" fmla="*/ 47 w 47"/>
              <a:gd name="T11" fmla="*/ 74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90"/>
              <a:gd name="T20" fmla="*/ 47 w 47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90">
                <a:moveTo>
                  <a:pt x="41" y="10"/>
                </a:moveTo>
                <a:cubicBezTo>
                  <a:pt x="37" y="4"/>
                  <a:pt x="25" y="0"/>
                  <a:pt x="25" y="0"/>
                </a:cubicBezTo>
                <a:cubicBezTo>
                  <a:pt x="17" y="2"/>
                  <a:pt x="12" y="4"/>
                  <a:pt x="9" y="12"/>
                </a:cubicBezTo>
                <a:cubicBezTo>
                  <a:pt x="6" y="17"/>
                  <a:pt x="3" y="30"/>
                  <a:pt x="3" y="30"/>
                </a:cubicBezTo>
                <a:cubicBezTo>
                  <a:pt x="0" y="50"/>
                  <a:pt x="4" y="82"/>
                  <a:pt x="27" y="90"/>
                </a:cubicBezTo>
                <a:cubicBezTo>
                  <a:pt x="38" y="87"/>
                  <a:pt x="47" y="87"/>
                  <a:pt x="47" y="7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040"/>
          <p:cNvSpPr>
            <a:spLocks noChangeShapeType="1"/>
          </p:cNvSpPr>
          <p:nvPr/>
        </p:nvSpPr>
        <p:spPr bwMode="auto">
          <a:xfrm>
            <a:off x="4470400" y="2647950"/>
            <a:ext cx="60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041"/>
          <p:cNvSpPr>
            <a:spLocks noChangeShapeType="1"/>
          </p:cNvSpPr>
          <p:nvPr/>
        </p:nvSpPr>
        <p:spPr bwMode="auto">
          <a:xfrm>
            <a:off x="4473575" y="2606675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042"/>
          <p:cNvSpPr>
            <a:spLocks noChangeShapeType="1"/>
          </p:cNvSpPr>
          <p:nvPr/>
        </p:nvSpPr>
        <p:spPr bwMode="auto">
          <a:xfrm>
            <a:off x="5073650" y="26035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3"/>
          <p:cNvSpPr>
            <a:spLocks noChangeShapeType="1"/>
          </p:cNvSpPr>
          <p:nvPr/>
        </p:nvSpPr>
        <p:spPr bwMode="auto">
          <a:xfrm>
            <a:off x="7775575" y="3765550"/>
            <a:ext cx="25400" cy="1146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4"/>
          <p:cNvSpPr>
            <a:spLocks noChangeShapeType="1"/>
          </p:cNvSpPr>
          <p:nvPr/>
        </p:nvSpPr>
        <p:spPr bwMode="auto">
          <a:xfrm flipV="1">
            <a:off x="7800975" y="3597275"/>
            <a:ext cx="177800" cy="132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05_09CelluloseDigesting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54162"/>
            <a:ext cx="80010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4038600" cy="18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Many herbivores, from cows to termites, have symbiotic relationships bacteria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help them digest cellulose.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534400" cy="38899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Chitin, another structural polysaccharide, is found in the exoskeleton of insects and the cell walls of fungi.</a:t>
            </a:r>
          </a:p>
          <a:p>
            <a:pPr eaLnBrk="1" hangingPunct="1"/>
            <a:r>
              <a:rPr lang="en-US" sz="2600" dirty="0" smtClean="0"/>
              <a:t>Chitin can be used as surgical thread because it is gradually reabsorbed by the body.</a:t>
            </a:r>
          </a:p>
          <a:p>
            <a:pPr eaLnBrk="1" hangingPunct="1"/>
            <a:r>
              <a:rPr lang="en-US" sz="2600" dirty="0" smtClean="0"/>
              <a:t>Chitin is not very digestible; only species that eat mainly insects can break it down easily.</a:t>
            </a:r>
          </a:p>
        </p:txBody>
      </p:sp>
      <p:pic>
        <p:nvPicPr>
          <p:cNvPr id="3" name="Picture 4" descr="05_10Chitin_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7620000" cy="324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2400" dirty="0" smtClean="0"/>
              <a:t>(This slide does not appear while presenting)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hlinkClick r:id="rId2"/>
              </a:rPr>
              <a:t>Aurum Science: Biology Teaching Resources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3"/>
              </a:rPr>
              <a:t>Student Notes Outline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4"/>
              </a:rPr>
              <a:t>Study Guide</a:t>
            </a:r>
            <a:endParaRPr lang="en-US" sz="28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Written by James Dauray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Lipids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50401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Lipids do not form polymers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Lipids are considered </a:t>
            </a:r>
            <a:r>
              <a:rPr lang="en-US" sz="2800" u="sng" dirty="0" smtClean="0"/>
              <a:t>hydrophobic</a:t>
            </a:r>
            <a:r>
              <a:rPr lang="en-US" sz="2800" dirty="0" smtClean="0"/>
              <a:t> because they cannot dissolve in water.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 most biologically important lipids are fats, </a:t>
            </a:r>
            <a:r>
              <a:rPr lang="en-US" sz="2800" b="1" dirty="0" smtClean="0"/>
              <a:t>phospholipids</a:t>
            </a:r>
            <a:r>
              <a:rPr lang="en-US" sz="2800" dirty="0" smtClean="0"/>
              <a:t>, and </a:t>
            </a:r>
            <a:r>
              <a:rPr lang="en-US" sz="2800" b="1" dirty="0" smtClean="0"/>
              <a:t>steroids</a:t>
            </a:r>
            <a:r>
              <a:rPr lang="en-US" sz="2800" dirty="0" smtClean="0"/>
              <a:t>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83429"/>
            <a:ext cx="17335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52875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Fats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6172200" cy="546149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Fats are constructed from two types of smaller molecules: </a:t>
            </a:r>
          </a:p>
          <a:p>
            <a:pPr lvl="1" eaLnBrk="1" hangingPunct="1"/>
            <a:r>
              <a:rPr lang="en-US" sz="2600" dirty="0" smtClean="0"/>
              <a:t>Glycerol</a:t>
            </a:r>
          </a:p>
          <a:p>
            <a:pPr lvl="2" eaLnBrk="1" hangingPunct="1"/>
            <a:r>
              <a:rPr lang="en-US" sz="2600" dirty="0" smtClean="0"/>
              <a:t>Connects </a:t>
            </a:r>
            <a:r>
              <a:rPr lang="en-US" sz="2600" u="sng" dirty="0" smtClean="0"/>
              <a:t>three</a:t>
            </a:r>
            <a:r>
              <a:rPr lang="en-US" sz="2600" dirty="0" smtClean="0"/>
              <a:t> fatty acids together</a:t>
            </a:r>
          </a:p>
          <a:p>
            <a:pPr lvl="1" eaLnBrk="1" hangingPunct="1"/>
            <a:r>
              <a:rPr lang="en-US" sz="2600" dirty="0" smtClean="0"/>
              <a:t>Three Fatty acids </a:t>
            </a:r>
          </a:p>
          <a:p>
            <a:pPr lvl="2" eaLnBrk="1" hangingPunct="1"/>
            <a:r>
              <a:rPr lang="en-US" sz="2600" dirty="0" smtClean="0"/>
              <a:t>Very long chains of carbon, hydrogen, and oxygen</a:t>
            </a:r>
          </a:p>
          <a:p>
            <a:pPr lvl="2" eaLnBrk="1" hangingPunct="1"/>
            <a:r>
              <a:rPr lang="en-US" sz="2600" dirty="0" smtClean="0"/>
              <a:t>Contain most of the energy of the molecule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057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47244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412728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Fatty acids vary in two ways:</a:t>
            </a:r>
          </a:p>
          <a:p>
            <a:pPr lvl="1" eaLnBrk="1" hangingPunct="1"/>
            <a:r>
              <a:rPr lang="en-US" sz="2600" dirty="0" smtClean="0"/>
              <a:t>length (number of carbons) </a:t>
            </a:r>
          </a:p>
          <a:p>
            <a:pPr lvl="1" eaLnBrk="1" hangingPunct="1"/>
            <a:r>
              <a:rPr lang="en-US" sz="2600" dirty="0" smtClean="0"/>
              <a:t>If they have any double bonds</a:t>
            </a:r>
          </a:p>
          <a:p>
            <a:pPr eaLnBrk="1" hangingPunct="1"/>
            <a:r>
              <a:rPr lang="en-US" sz="2800" b="1" dirty="0" smtClean="0"/>
              <a:t>Saturated fatty acids </a:t>
            </a:r>
            <a:r>
              <a:rPr lang="en-US" sz="2800" dirty="0" smtClean="0"/>
              <a:t>have the </a:t>
            </a:r>
            <a:r>
              <a:rPr lang="en-US" sz="2800" u="sng" dirty="0" smtClean="0"/>
              <a:t>maximum number of hydrogen atoms </a:t>
            </a:r>
            <a:r>
              <a:rPr lang="en-US" sz="2800" dirty="0" smtClean="0"/>
              <a:t>possible and </a:t>
            </a:r>
            <a:r>
              <a:rPr lang="en-US" sz="2800" u="sng" dirty="0" smtClean="0"/>
              <a:t>no double bonds</a:t>
            </a:r>
          </a:p>
          <a:p>
            <a:pPr eaLnBrk="1" hangingPunct="1"/>
            <a:r>
              <a:rPr lang="en-US" sz="2800" b="1" dirty="0" smtClean="0"/>
              <a:t>Unsaturated fatty acids </a:t>
            </a:r>
            <a:r>
              <a:rPr lang="en-US" sz="2800" dirty="0" smtClean="0"/>
              <a:t>have </a:t>
            </a:r>
            <a:r>
              <a:rPr lang="en-US" sz="2800" u="sng" dirty="0" smtClean="0"/>
              <a:t>one or more double bonds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453354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Saturated fats most often come from animal sources and are solid at room temperature.</a:t>
            </a:r>
          </a:p>
          <a:p>
            <a:pPr lvl="1" eaLnBrk="1" hangingPunct="1"/>
            <a:r>
              <a:rPr lang="en-US" sz="2600" dirty="0" smtClean="0"/>
              <a:t>They have a straighter shape can be packed more tightly together.</a:t>
            </a:r>
          </a:p>
          <a:p>
            <a:pPr eaLnBrk="1" hangingPunct="1"/>
            <a:r>
              <a:rPr lang="en-US" sz="2800" dirty="0" smtClean="0"/>
              <a:t>Unsaturated fats usually come from plant sources or fish and are liquid at room temperature.</a:t>
            </a:r>
          </a:p>
          <a:p>
            <a:pPr lvl="1" eaLnBrk="1" hangingPunct="1"/>
            <a:r>
              <a:rPr lang="en-US" sz="2600" dirty="0" smtClean="0"/>
              <a:t>Curved shape due to double bonds</a:t>
            </a:r>
          </a:p>
          <a:p>
            <a:pPr lvl="1" eaLnBrk="1" hangingPunct="1">
              <a:buNone/>
            </a:pPr>
            <a:endParaRPr lang="en-US" sz="2600" dirty="0" smtClean="0"/>
          </a:p>
        </p:txBody>
      </p:sp>
      <p:pic>
        <p:nvPicPr>
          <p:cNvPr id="3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38549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24400"/>
            <a:ext cx="3232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Phospholipids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209595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a </a:t>
            </a:r>
            <a:r>
              <a:rPr lang="en-US" sz="2800" b="1" dirty="0" err="1" smtClean="0"/>
              <a:t>phospholipid</a:t>
            </a:r>
            <a:r>
              <a:rPr lang="en-US" sz="2800" dirty="0" smtClean="0"/>
              <a:t>, one of the fatty acids is replaced by a phosphate (PO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).</a:t>
            </a:r>
          </a:p>
          <a:p>
            <a:pPr eaLnBrk="1" hangingPunct="1"/>
            <a:r>
              <a:rPr lang="en-US" sz="2800" dirty="0" smtClean="0"/>
              <a:t>The two fatty acid </a:t>
            </a:r>
            <a:r>
              <a:rPr lang="en-US" sz="2800" u="sng" dirty="0" smtClean="0"/>
              <a:t>tails</a:t>
            </a:r>
            <a:r>
              <a:rPr lang="en-US" sz="2800" dirty="0" smtClean="0"/>
              <a:t> are hydrophobic, but the phosphate </a:t>
            </a:r>
            <a:r>
              <a:rPr lang="en-US" sz="2800" u="sng" dirty="0" smtClean="0"/>
              <a:t>head</a:t>
            </a:r>
            <a:r>
              <a:rPr lang="en-US" sz="2800" dirty="0" smtClean="0"/>
              <a:t> is hydrophilic.</a:t>
            </a:r>
            <a:endParaRPr lang="en-US" dirty="0" smtClean="0"/>
          </a:p>
        </p:txBody>
      </p:sp>
      <p:pic>
        <p:nvPicPr>
          <p:cNvPr id="91138" name="Picture 2" descr="http://kvhs.nbed.nb.ca/gallant/biology/phospholipid_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3352800"/>
            <a:ext cx="5102251" cy="30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383027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When phospholipids are added to water, they self-assemble into a </a:t>
            </a:r>
            <a:r>
              <a:rPr lang="en-US" sz="2800" b="1" dirty="0" err="1" smtClean="0"/>
              <a:t>bilayer</a:t>
            </a:r>
            <a:endParaRPr lang="en-US" sz="2800" b="1" dirty="0" smtClean="0"/>
          </a:p>
          <a:p>
            <a:pPr lvl="1" eaLnBrk="1" hangingPunct="1"/>
            <a:r>
              <a:rPr lang="en-US" sz="2600" dirty="0" smtClean="0"/>
              <a:t>The phospholipids form the outer part that is in contact with the water.</a:t>
            </a:r>
          </a:p>
          <a:p>
            <a:pPr lvl="1" eaLnBrk="1" hangingPunct="1"/>
            <a:r>
              <a:rPr lang="en-US" sz="2600" dirty="0" smtClean="0"/>
              <a:t>The fatty acids form the inner part that is away from water.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8066" name="Picture 2" descr="http://www.bioteach.ubc.ca/Bio-industry/Inex/graphics/lipidbilay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28575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4175125" y="1289050"/>
            <a:ext cx="9572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700" b="1"/>
              <a:t>WATER</a:t>
            </a:r>
          </a:p>
        </p:txBody>
      </p:sp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968375" y="1398588"/>
            <a:ext cx="13636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700" b="1"/>
              <a:t>Hydrophilic</a:t>
            </a:r>
          </a:p>
          <a:p>
            <a:r>
              <a:rPr kumimoji="0" lang="en-US" sz="1700" b="1"/>
              <a:t>head</a:t>
            </a:r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4178300" y="5300663"/>
            <a:ext cx="9572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700" b="1"/>
              <a:t>WATER</a:t>
            </a:r>
          </a:p>
        </p:txBody>
      </p:sp>
      <p:sp>
        <p:nvSpPr>
          <p:cNvPr id="46088" name="Line 1032"/>
          <p:cNvSpPr>
            <a:spLocks noChangeShapeType="1"/>
          </p:cNvSpPr>
          <p:nvPr/>
        </p:nvSpPr>
        <p:spPr bwMode="auto">
          <a:xfrm>
            <a:off x="1317625" y="1958975"/>
            <a:ext cx="8128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033"/>
          <p:cNvSpPr>
            <a:spLocks noChangeShapeType="1"/>
          </p:cNvSpPr>
          <p:nvPr/>
        </p:nvSpPr>
        <p:spPr bwMode="auto">
          <a:xfrm flipH="1">
            <a:off x="1806575" y="3209925"/>
            <a:ext cx="422275" cy="188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285524"/>
            <a:ext cx="85359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4175124" y="779236"/>
            <a:ext cx="9572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700" b="1"/>
              <a:t>WATER</a:t>
            </a:r>
          </a:p>
        </p:txBody>
      </p:sp>
      <p:sp>
        <p:nvSpPr>
          <p:cNvPr id="13" name="Text Box 1029"/>
          <p:cNvSpPr txBox="1">
            <a:spLocks noChangeArrowheads="1"/>
          </p:cNvSpPr>
          <p:nvPr/>
        </p:nvSpPr>
        <p:spPr bwMode="auto">
          <a:xfrm>
            <a:off x="968374" y="888774"/>
            <a:ext cx="13636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700" b="1"/>
              <a:t>Hydrophilic</a:t>
            </a:r>
          </a:p>
          <a:p>
            <a:r>
              <a:rPr kumimoji="0" lang="en-US" sz="1700" b="1"/>
              <a:t>head</a:t>
            </a: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1035049" y="4628924"/>
            <a:ext cx="15319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700" b="1"/>
              <a:t>Hydrophobic</a:t>
            </a:r>
          </a:p>
          <a:p>
            <a:r>
              <a:rPr kumimoji="0" lang="en-US" sz="1700" b="1"/>
              <a:t>tails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4178299" y="4790849"/>
            <a:ext cx="9572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700" b="1"/>
              <a:t>WATER</a:t>
            </a:r>
          </a:p>
        </p:txBody>
      </p:sp>
      <p:sp>
        <p:nvSpPr>
          <p:cNvPr id="16" name="Line 1032"/>
          <p:cNvSpPr>
            <a:spLocks noChangeShapeType="1"/>
          </p:cNvSpPr>
          <p:nvPr/>
        </p:nvSpPr>
        <p:spPr bwMode="auto">
          <a:xfrm>
            <a:off x="1317624" y="1449161"/>
            <a:ext cx="8128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33"/>
          <p:cNvSpPr>
            <a:spLocks noChangeShapeType="1"/>
          </p:cNvSpPr>
          <p:nvPr/>
        </p:nvSpPr>
        <p:spPr bwMode="auto">
          <a:xfrm flipH="1">
            <a:off x="1806574" y="2700111"/>
            <a:ext cx="422275" cy="188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5610225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phospholipid bilayer creates the basic structure of all cell membranes.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07831"/>
          </a:xfrm>
        </p:spPr>
        <p:txBody>
          <a:bodyPr/>
          <a:lstStyle/>
          <a:p>
            <a:pPr marL="107950" indent="6350" eaLnBrk="1" hangingPunct="1"/>
            <a:r>
              <a:rPr lang="en-US" dirty="0" smtClean="0"/>
              <a:t>Proteins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97213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Proteins account for more than 50% of the dry mass of most cells</a:t>
            </a:r>
          </a:p>
          <a:p>
            <a:pPr eaLnBrk="1" hangingPunct="1"/>
            <a:r>
              <a:rPr lang="en-US" sz="2800" dirty="0" smtClean="0"/>
              <a:t>Protein functions include </a:t>
            </a:r>
          </a:p>
          <a:p>
            <a:pPr lvl="1" eaLnBrk="1" hangingPunct="1"/>
            <a:r>
              <a:rPr lang="en-US" sz="2400" dirty="0" smtClean="0"/>
              <a:t>structural support, </a:t>
            </a:r>
          </a:p>
          <a:p>
            <a:pPr lvl="1" eaLnBrk="1" hangingPunct="1"/>
            <a:r>
              <a:rPr lang="en-US" sz="2400" dirty="0" smtClean="0"/>
              <a:t>storage, transport, </a:t>
            </a:r>
          </a:p>
          <a:p>
            <a:pPr lvl="1" eaLnBrk="1" hangingPunct="1"/>
            <a:r>
              <a:rPr lang="en-US" sz="2400" dirty="0" smtClean="0"/>
              <a:t>cellular communications, </a:t>
            </a:r>
          </a:p>
          <a:p>
            <a:pPr lvl="1" eaLnBrk="1" hangingPunct="1"/>
            <a:r>
              <a:rPr lang="en-US" sz="2400" dirty="0" smtClean="0"/>
              <a:t>movement, and </a:t>
            </a:r>
          </a:p>
          <a:p>
            <a:pPr lvl="1" eaLnBrk="1" hangingPunct="1"/>
            <a:r>
              <a:rPr lang="en-US" sz="2400" dirty="0" smtClean="0"/>
              <a:t>defense against foreign substances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04420"/>
          </a:xfrm>
        </p:spPr>
        <p:txBody>
          <a:bodyPr/>
          <a:lstStyle/>
          <a:p>
            <a:r>
              <a:rPr lang="en-US" dirty="0" smtClean="0"/>
              <a:t>Proteins are made of chains of </a:t>
            </a:r>
            <a:r>
              <a:rPr lang="en-US" u="sng" dirty="0" smtClean="0"/>
              <a:t>amino acids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only 20 amino acids, but they can be combined in nearly infinite ways.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sequence of amino acids </a:t>
            </a:r>
            <a:r>
              <a:rPr lang="en-US" dirty="0" smtClean="0"/>
              <a:t>determines the </a:t>
            </a:r>
            <a:r>
              <a:rPr lang="en-US" u="sng" dirty="0" smtClean="0"/>
              <a:t>shape of the protein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u="sng" dirty="0" smtClean="0"/>
              <a:t>shape of the protein </a:t>
            </a:r>
            <a:r>
              <a:rPr lang="en-US" sz="2000" dirty="0" smtClean="0"/>
              <a:t>is the biggest factor that determines its </a:t>
            </a:r>
            <a:r>
              <a:rPr lang="en-US" sz="2000" u="sng" dirty="0" smtClean="0"/>
              <a:t>function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Levels of Protein Structure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4495800" cy="4572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Primary structure</a:t>
            </a:r>
            <a:r>
              <a:rPr lang="en-US" sz="2800" dirty="0" smtClean="0"/>
              <a:t> is the </a:t>
            </a:r>
            <a:r>
              <a:rPr lang="en-US" sz="2800" u="sng" dirty="0" smtClean="0"/>
              <a:t>sequence of amino acids </a:t>
            </a:r>
            <a:r>
              <a:rPr lang="en-US" sz="2800" dirty="0" smtClean="0"/>
              <a:t>in a protein.</a:t>
            </a:r>
          </a:p>
          <a:p>
            <a:pPr lvl="1"/>
            <a:r>
              <a:rPr lang="en-US" sz="2400" dirty="0" smtClean="0"/>
              <a:t>Compare to the order of letters in a long word.</a:t>
            </a:r>
          </a:p>
          <a:p>
            <a:pPr eaLnBrk="1" hangingPunct="1"/>
            <a:r>
              <a:rPr lang="en-US" sz="2800" dirty="0" smtClean="0"/>
              <a:t>Primary structure is directly determined by the DNA sequence in the nucleus.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743200" cy="496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610936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/>
              <a:t>Valence electrons </a:t>
            </a:r>
            <a:r>
              <a:rPr lang="en-US" dirty="0" smtClean="0"/>
              <a:t>are electrons in the outermost level of the atom.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Elements are considered </a:t>
            </a:r>
            <a:r>
              <a:rPr lang="en-US" u="sng" dirty="0" smtClean="0"/>
              <a:t>chemically stable </a:t>
            </a:r>
            <a:r>
              <a:rPr lang="en-US" dirty="0" smtClean="0"/>
              <a:t>when they have 8 valence electrons.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is called the </a:t>
            </a:r>
            <a:r>
              <a:rPr lang="en-US" b="1" dirty="0" smtClean="0"/>
              <a:t>octet rule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Helium: 8 valence electrons (stable)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Potassium: 1 valence electron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Reactive:  Gives away the electron easily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Chlorine: 7 valence electrons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Reactive:  Takes an electron easily</a:t>
            </a:r>
          </a:p>
          <a:p>
            <a:pPr lvl="1">
              <a:spcBef>
                <a:spcPts val="120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082656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Secondary structure</a:t>
            </a:r>
            <a:r>
              <a:rPr lang="en-US" sz="2800" dirty="0" smtClean="0"/>
              <a:t> is the folding or coiling of a protein chain.</a:t>
            </a:r>
          </a:p>
          <a:p>
            <a:pPr eaLnBrk="1" hangingPunct="1"/>
            <a:r>
              <a:rPr lang="en-US" sz="2800" dirty="0" smtClean="0"/>
              <a:t>This is caused </a:t>
            </a:r>
            <a:r>
              <a:rPr lang="en-US" sz="2800" dirty="0"/>
              <a:t>by </a:t>
            </a:r>
            <a:r>
              <a:rPr lang="en-US" sz="2800" u="sng" dirty="0"/>
              <a:t>hydrogen bonds </a:t>
            </a:r>
            <a:r>
              <a:rPr lang="en-US" sz="2800" dirty="0"/>
              <a:t>that occur between different amino acids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Two types of secondary structure:	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Helix (spiral shape)</a:t>
            </a:r>
          </a:p>
          <a:p>
            <a:pPr lvl="1" eaLnBrk="1" hangingPunct="1"/>
            <a:r>
              <a:rPr lang="en-US" sz="2600" dirty="0" smtClean="0"/>
              <a:t>Pleated (folded) sheet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84163" y="2470150"/>
            <a:ext cx="162718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800" b="1"/>
              <a:t>Amino acid</a:t>
            </a:r>
          </a:p>
          <a:p>
            <a:pPr algn="ctr"/>
            <a:r>
              <a:rPr kumimoji="0" lang="en-US" sz="1800" b="1"/>
              <a:t>subunits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705600" y="3455988"/>
            <a:ext cx="171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 dirty="0">
                <a:latin typeface="Symbol" pitchFamily="18" charset="2"/>
              </a:rPr>
              <a:t>b</a:t>
            </a:r>
            <a:r>
              <a:rPr kumimoji="0" lang="en-US" sz="1800" b="1" dirty="0"/>
              <a:t> pleated sheet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927600" y="4097338"/>
            <a:ext cx="8413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>
                <a:latin typeface="Symbol" pitchFamily="18" charset="2"/>
              </a:rPr>
              <a:t></a:t>
            </a:r>
            <a:r>
              <a:rPr kumimoji="0" lang="en-US" sz="1800" b="1"/>
              <a:t> helix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 flipV="1">
            <a:off x="1663700" y="2838450"/>
            <a:ext cx="79375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534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Secondary Protein Structure</a:t>
            </a:r>
            <a:endParaRPr lang="en-US" sz="5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27" y="2470150"/>
            <a:ext cx="85359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7877" y="3529012"/>
            <a:ext cx="162718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800" b="1"/>
              <a:t>Amino acid</a:t>
            </a:r>
          </a:p>
          <a:p>
            <a:pPr algn="ctr"/>
            <a:r>
              <a:rPr kumimoji="0" lang="en-US" sz="1800" b="1"/>
              <a:t>subunits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69314" y="4514850"/>
            <a:ext cx="171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 dirty="0">
                <a:latin typeface="Symbol" pitchFamily="18" charset="2"/>
              </a:rPr>
              <a:t>b</a:t>
            </a:r>
            <a:r>
              <a:rPr kumimoji="0" lang="en-US" sz="1800" b="1" dirty="0"/>
              <a:t> pleated sheet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91314" y="5156200"/>
            <a:ext cx="8413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>
                <a:latin typeface="Symbol" pitchFamily="18" charset="2"/>
              </a:rPr>
              <a:t></a:t>
            </a:r>
            <a:r>
              <a:rPr kumimoji="0" lang="en-US" sz="1800" b="1"/>
              <a:t> helix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1627414" y="3897312"/>
            <a:ext cx="79375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27414" y="2878137"/>
            <a:ext cx="2705100" cy="102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4750531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Tertiary structure </a:t>
            </a:r>
            <a:r>
              <a:rPr lang="en-US" sz="2800" dirty="0" smtClean="0"/>
              <a:t>is actual 3D shape of the protein.</a:t>
            </a:r>
          </a:p>
          <a:p>
            <a:pPr lvl="1" eaLnBrk="1" hangingPunct="1"/>
            <a:r>
              <a:rPr lang="en-US" sz="2600" dirty="0" smtClean="0"/>
              <a:t>Can be caused by any hydrogen bonds, ionic bonds, and Van </a:t>
            </a:r>
            <a:r>
              <a:rPr lang="en-US" sz="2600" dirty="0" err="1" smtClean="0"/>
              <a:t>der</a:t>
            </a:r>
            <a:r>
              <a:rPr lang="en-US" sz="2600" dirty="0" smtClean="0"/>
              <a:t> Waals interactions within the protein molecule.</a:t>
            </a:r>
          </a:p>
          <a:p>
            <a:pPr lvl="1" eaLnBrk="1" hangingPunct="1"/>
            <a:r>
              <a:rPr lang="en-US" sz="2600" b="1" dirty="0" smtClean="0"/>
              <a:t>Disulfide bonds</a:t>
            </a:r>
            <a:r>
              <a:rPr lang="en-US" sz="2600" dirty="0" smtClean="0"/>
              <a:t> between atoms of sulfur within the amino acids can also be formed.</a:t>
            </a:r>
          </a:p>
          <a:p>
            <a:pPr lvl="2" eaLnBrk="1" hangingPunct="1"/>
            <a:r>
              <a:rPr lang="en-US" sz="2400" dirty="0" smtClean="0"/>
              <a:t>This is what makes hair curly!</a:t>
            </a:r>
          </a:p>
          <a:p>
            <a:pPr eaLnBrk="1" hangingPunct="1">
              <a:buFontTx/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 – Disulfide Bonds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6600" y="2276929"/>
            <a:ext cx="1219200" cy="2438400"/>
          </a:xfrm>
        </p:spPr>
      </p:pic>
      <p:sp>
        <p:nvSpPr>
          <p:cNvPr id="4" name="AutoShape 2" descr="http://pad3.whstatic.com/images/thumb/c/c7/Straight_hair_491.jpg/100px-Straight_hair_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pad3.whstatic.com/images/thumb/c/c7/Straight_hair_491.jpg/100px-Straight_hair_49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pad3.whstatic.com/images/thumb/c/c7/Straight_hair_491.jpg/100px-Straight_hair_49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pad3.whstatic.com/images/thumb/c/c7/Straight_hair_491.jpg/100px-Straight_hair_49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7975" y="1676400"/>
            <a:ext cx="5940425" cy="36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0838" indent="-350838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492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Disulfide bonds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can form between atoms of sulfur within the protein</a:t>
            </a:r>
          </a:p>
          <a:p>
            <a:pPr lvl="2" eaLnBrk="1" hangingPunct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is what makes hair curly!</a:t>
            </a:r>
          </a:p>
          <a:p>
            <a:pPr lvl="2" eaLnBrk="1" hangingPunct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is also what makes burnt hair smell so bad.</a:t>
            </a:r>
          </a:p>
          <a:p>
            <a:pPr eaLnBrk="1" hangingPunct="1">
              <a:buFontTx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1003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3904146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Polypeptides</a:t>
            </a:r>
            <a:r>
              <a:rPr lang="en-US" sz="2800" dirty="0" smtClean="0"/>
              <a:t> are small proteins with short amino acid chains.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Quaternary structure </a:t>
            </a:r>
            <a:r>
              <a:rPr lang="en-US" sz="2800" dirty="0" smtClean="0"/>
              <a:t>results when two or more smaller polypeptides with different shapes join together.</a:t>
            </a:r>
          </a:p>
          <a:p>
            <a:pPr eaLnBrk="1" hangingPunct="1"/>
            <a:r>
              <a:rPr lang="en-US" sz="2800" dirty="0" smtClean="0"/>
              <a:t>Example:  Hemoglobin in blood</a:t>
            </a:r>
          </a:p>
          <a:p>
            <a:pPr lvl="1" eaLnBrk="1" hangingPunct="1"/>
            <a:r>
              <a:rPr lang="en-US" sz="2600" dirty="0" smtClean="0"/>
              <a:t>Hemoglobin is made of four polypeptides.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266825"/>
            <a:ext cx="853598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5-20e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481763" y="1309688"/>
            <a:ext cx="12874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600" b="1">
                <a:latin typeface="Symbol" pitchFamily="18" charset="2"/>
              </a:rPr>
              <a:t>b</a:t>
            </a:r>
            <a:r>
              <a:rPr kumimoji="0" lang="en-US" sz="1600" b="1"/>
              <a:t> Chains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084888" y="4921250"/>
            <a:ext cx="160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>
                <a:latin typeface="Symbol" pitchFamily="18" charset="2"/>
              </a:rPr>
              <a:t>a</a:t>
            </a:r>
            <a:r>
              <a:rPr kumimoji="0" lang="en-US" sz="1600" b="1"/>
              <a:t> Chains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Hemoglobin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324850" y="4135438"/>
            <a:ext cx="428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Iron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kumimoji="0" lang="en-US" sz="1600" b="1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8242300" y="4405313"/>
            <a:ext cx="619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Heme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kumimoji="0" lang="en-US" sz="1600" b="1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657600" y="5165725"/>
            <a:ext cx="1004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Collagen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kumimoji="0" lang="en-US" sz="1600" b="1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36575" y="5151438"/>
            <a:ext cx="1841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Polypeptide chain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kumimoji="0" lang="en-US" sz="1600" b="1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857625" y="1011238"/>
            <a:ext cx="14398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Polypeptide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kumimoji="0" lang="en-US" sz="1600" b="1"/>
              <a:t>chain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kumimoji="0" lang="en-US" sz="1600" b="1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3848100" y="1460500"/>
            <a:ext cx="263525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6470650" y="1527175"/>
            <a:ext cx="42545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6899275" y="1530350"/>
            <a:ext cx="434975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448425" y="4445000"/>
            <a:ext cx="44450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6892925" y="4514850"/>
            <a:ext cx="441325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7505700" y="3876675"/>
            <a:ext cx="6731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7467600" y="3705225"/>
            <a:ext cx="796925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marL="25400" indent="-25400" eaLnBrk="1" hangingPunct="1"/>
            <a:r>
              <a:rPr lang="en-US" dirty="0" smtClean="0"/>
              <a:t>Sickle-Cell Disease</a:t>
            </a:r>
            <a:endParaRPr lang="en-US" b="0" dirty="0" smtClean="0">
              <a:solidFill>
                <a:srgbClr val="034694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A slight change in </a:t>
            </a:r>
            <a:r>
              <a:rPr lang="en-US" sz="2800" u="sng" dirty="0" smtClean="0"/>
              <a:t>primary structure </a:t>
            </a:r>
            <a:r>
              <a:rPr lang="en-US" sz="2800" dirty="0" smtClean="0"/>
              <a:t>can drastically change the </a:t>
            </a:r>
            <a:r>
              <a:rPr lang="en-US" sz="2800" u="sng" dirty="0" smtClean="0"/>
              <a:t>entire shape of the protein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When a protein changes shape, it </a:t>
            </a:r>
            <a:r>
              <a:rPr lang="en-US" sz="2800" u="sng" dirty="0" smtClean="0"/>
              <a:t>will not</a:t>
            </a:r>
            <a:r>
              <a:rPr lang="en-US" sz="2800" dirty="0" smtClean="0"/>
              <a:t> work the same.</a:t>
            </a:r>
          </a:p>
          <a:p>
            <a:pPr eaLnBrk="1" hangingPunct="1"/>
            <a:r>
              <a:rPr lang="en-US" sz="2800" b="1" dirty="0" smtClean="0"/>
              <a:t>Sickle-cell anemia </a:t>
            </a:r>
            <a:r>
              <a:rPr lang="en-US" sz="2800" dirty="0" smtClean="0"/>
              <a:t>is a genetic disease that occurs when red blood cells are shaped like crescents or sickles instead of saucers.</a:t>
            </a:r>
            <a:endParaRPr lang="en-US" dirty="0"/>
          </a:p>
          <a:p>
            <a:pPr lvl="1" eaLnBrk="1" hangingPunct="1"/>
            <a:r>
              <a:rPr lang="en-US" sz="2600" dirty="0" smtClean="0"/>
              <a:t>Result: Not enough oxygen gets through the body, making the person become tired very easily.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489200"/>
            <a:ext cx="85359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5-21a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7838" y="2843213"/>
            <a:ext cx="10271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400" b="1"/>
              <a:t>Red blood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cell shape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00188" y="2847975"/>
            <a:ext cx="14716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400" b="1"/>
              <a:t>Normal cells are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full of individual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hemoglobin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molecules, each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carrying oxygen.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622675" y="2508250"/>
            <a:ext cx="4619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200" b="1"/>
              <a:t>10 µm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8108950" y="2514600"/>
            <a:ext cx="4619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200" b="1"/>
              <a:t>10 µm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678363" y="2844800"/>
            <a:ext cx="10271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400" b="1"/>
              <a:t>Red blood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cell shape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727700" y="2843213"/>
            <a:ext cx="1692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400" b="1"/>
              <a:t>Fibers of abnormal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hemoglobin deform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cell into sickle</a:t>
            </a:r>
          </a:p>
          <a:p>
            <a:pPr>
              <a:buFont typeface="Symbol" pitchFamily="18" charset="2"/>
              <a:buNone/>
            </a:pPr>
            <a:r>
              <a:rPr kumimoji="0" lang="en-US" sz="1400" b="1"/>
              <a:t>shape.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3460750" y="2720975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3460750" y="26733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4270375" y="26670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7950200" y="2717800"/>
            <a:ext cx="80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8763000" y="26765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7953375" y="26733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1" y="533400"/>
            <a:ext cx="8342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14400" indent="-4492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single gene that is affected changes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one single amino acid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the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primary structure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hemoglobin.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833" y="4800600"/>
            <a:ext cx="828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affects the secondary structure, which affects the tertiary structure, which affects the quaternary structure.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Determines Protein Conformation?</a:t>
            </a:r>
            <a:endParaRPr lang="en-US" b="0" dirty="0" smtClean="0">
              <a:solidFill>
                <a:srgbClr val="034694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534400" cy="394877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Protein shape can also be affected by temperature and pH changes.</a:t>
            </a:r>
          </a:p>
          <a:p>
            <a:pPr eaLnBrk="1" hangingPunct="1"/>
            <a:r>
              <a:rPr lang="en-US" sz="2800" dirty="0" smtClean="0"/>
              <a:t>When a protein loses its normal shape, this is called </a:t>
            </a:r>
            <a:r>
              <a:rPr lang="en-US" sz="2800" b="1" dirty="0" smtClean="0"/>
              <a:t>denaturing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A denatured protein is </a:t>
            </a:r>
            <a:r>
              <a:rPr lang="en-US" sz="2800" u="sng" dirty="0" smtClean="0"/>
              <a:t>biologically inactive.</a:t>
            </a:r>
          </a:p>
          <a:p>
            <a:pPr lvl="1" eaLnBrk="1" hangingPunct="1"/>
            <a:r>
              <a:rPr lang="en-US" sz="2000" dirty="0" smtClean="0"/>
              <a:t>Denaturing is usually  </a:t>
            </a:r>
            <a:r>
              <a:rPr lang="en-US" sz="2000" u="sng" dirty="0" smtClean="0"/>
              <a:t>permanent and not reversible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34400" cy="2590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Enzymes </a:t>
            </a:r>
            <a:r>
              <a:rPr lang="en-US" sz="2800" dirty="0" smtClean="0"/>
              <a:t>are a type of protein that acts as a catalyst, speeding up chemical reactions</a:t>
            </a:r>
          </a:p>
          <a:p>
            <a:pPr eaLnBrk="1" hangingPunct="1"/>
            <a:r>
              <a:rPr lang="en-US" sz="2800" dirty="0" smtClean="0"/>
              <a:t>Enzymes can perform their functions repeatedly, functioning as workhorses that carry out the processes of life.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Chemistry of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52711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Carbon has exactly 4 valence electrons.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Easiest to </a:t>
            </a:r>
            <a:r>
              <a:rPr lang="en-US" u="sng" dirty="0" smtClean="0"/>
              <a:t>share</a:t>
            </a:r>
            <a:r>
              <a:rPr lang="en-US" dirty="0" smtClean="0"/>
              <a:t> electrons with other elements.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This forms </a:t>
            </a:r>
            <a:r>
              <a:rPr lang="en-US" u="sng" dirty="0" smtClean="0"/>
              <a:t>covalent </a:t>
            </a:r>
            <a:r>
              <a:rPr lang="en-US" dirty="0" smtClean="0"/>
              <a:t>compounds.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There are millions of molecules that contain carbon.  These are called </a:t>
            </a:r>
            <a:r>
              <a:rPr lang="en-US" b="1" dirty="0" smtClean="0"/>
              <a:t>organic compounds.</a:t>
            </a:r>
            <a:endParaRPr lang="en-US" dirty="0"/>
          </a:p>
        </p:txBody>
      </p:sp>
      <p:pic>
        <p:nvPicPr>
          <p:cNvPr id="4" name="Picture 2" descr="E:\LESSON OVRVW batch 3\art\BIO10NAE_01_02_04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24450"/>
            <a:ext cx="6934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2734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A </a:t>
            </a:r>
            <a:r>
              <a:rPr lang="en-US" sz="2800" b="1" dirty="0" smtClean="0">
                <a:cs typeface="Arial" charset="0"/>
              </a:rPr>
              <a:t>chemical reaction </a:t>
            </a:r>
            <a:r>
              <a:rPr lang="en-US" sz="2800" dirty="0" smtClean="0">
                <a:cs typeface="Arial" charset="0"/>
              </a:rPr>
              <a:t>is a process that changes, or transforms, one set of chemicals into another by changing chemical bonds.</a:t>
            </a:r>
          </a:p>
          <a:p>
            <a:pPr lvl="1"/>
            <a:r>
              <a:rPr lang="en-US" sz="2800" dirty="0" smtClean="0">
                <a:cs typeface="Arial" charset="0"/>
              </a:rPr>
              <a:t>Energy and mass can </a:t>
            </a:r>
            <a:r>
              <a:rPr lang="en-US" sz="2800" u="sng" dirty="0" smtClean="0">
                <a:cs typeface="Arial" charset="0"/>
              </a:rPr>
              <a:t>change form</a:t>
            </a:r>
            <a:r>
              <a:rPr lang="en-US" sz="2800" dirty="0" smtClean="0">
                <a:cs typeface="Arial" charset="0"/>
              </a:rPr>
              <a:t> in chemical reactions but they cannot be </a:t>
            </a:r>
            <a:r>
              <a:rPr lang="en-US" sz="2800" u="sng" dirty="0" smtClean="0">
                <a:cs typeface="Arial" charset="0"/>
              </a:rPr>
              <a:t>created</a:t>
            </a:r>
            <a:r>
              <a:rPr lang="en-US" sz="2800" dirty="0" smtClean="0">
                <a:cs typeface="Arial" charset="0"/>
              </a:rPr>
              <a:t> or </a:t>
            </a:r>
            <a:r>
              <a:rPr lang="en-US" sz="2800" u="sng" dirty="0" smtClean="0">
                <a:cs typeface="Arial" charset="0"/>
              </a:rPr>
              <a:t>destroyed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r>
              <a:rPr lang="en-US" sz="2800" b="1" dirty="0" smtClean="0">
                <a:cs typeface="Arial" charset="0"/>
              </a:rPr>
              <a:t>Reactants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u="sng" dirty="0" smtClean="0">
                <a:cs typeface="Arial" charset="0"/>
              </a:rPr>
              <a:t>enter a chemical reaction </a:t>
            </a:r>
            <a:r>
              <a:rPr lang="en-US" sz="2800" dirty="0" smtClean="0">
                <a:cs typeface="Arial" charset="0"/>
              </a:rPr>
              <a:t>and are turned into</a:t>
            </a:r>
            <a:r>
              <a:rPr lang="en-US" sz="2800" b="1" dirty="0" smtClean="0">
                <a:cs typeface="Arial" charset="0"/>
              </a:rPr>
              <a:t> products.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8535987" cy="3170237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2-UN44</a:t>
            </a:r>
            <a:endParaRPr lang="en-US" sz="150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dirty="0"/>
              <a:t>Reactants</a:t>
            </a:r>
            <a:endParaRPr kumimoji="0" lang="en-US" sz="1900" b="1" dirty="0">
              <a:latin typeface="Times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0" y="441960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dirty="0"/>
              <a:t>Reaction</a:t>
            </a:r>
            <a:endParaRPr kumimoji="0" lang="en-US" sz="1900" b="1" dirty="0">
              <a:latin typeface="Times" pitchFamily="18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6934200" y="518160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dirty="0"/>
              <a:t>Products </a:t>
            </a:r>
            <a:endParaRPr kumimoji="0" lang="en-US" sz="1900" b="1" dirty="0">
              <a:latin typeface="Times" pitchFamily="18" charset="0"/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7010400" y="472440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dirty="0"/>
              <a:t>2 H</a:t>
            </a:r>
            <a:r>
              <a:rPr kumimoji="0" lang="en-US" sz="1900" b="1" baseline="-25000" dirty="0"/>
              <a:t>2</a:t>
            </a:r>
            <a:r>
              <a:rPr kumimoji="0" lang="en-US" sz="1900" b="1" dirty="0"/>
              <a:t>O</a:t>
            </a:r>
            <a:endParaRPr kumimoji="0" lang="en-US" sz="1900" b="1" dirty="0">
              <a:latin typeface="Times" pitchFamily="18" charset="0"/>
            </a:endParaRPr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3544888" y="4095750"/>
            <a:ext cx="565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O</a:t>
            </a:r>
            <a:r>
              <a:rPr kumimoji="0" lang="en-US" sz="1900" b="1" baseline="-25000"/>
              <a:t>2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446088" y="4095750"/>
            <a:ext cx="1377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/>
              <a:t>2 H</a:t>
            </a:r>
            <a:r>
              <a:rPr kumimoji="0" lang="en-US" sz="1900" b="1" baseline="-25000"/>
              <a:t>2</a:t>
            </a:r>
            <a:endParaRPr kumimoji="0" lang="en-US" sz="19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047262"/>
          </a:xfrm>
        </p:spPr>
        <p:txBody>
          <a:bodyPr/>
          <a:lstStyle/>
          <a:p>
            <a:r>
              <a:rPr lang="en-US" sz="2800" dirty="0" smtClean="0"/>
              <a:t>Every chemical reaction has an </a:t>
            </a:r>
            <a:r>
              <a:rPr lang="en-US" sz="2800" b="1" dirty="0" smtClean="0"/>
              <a:t>activation energy</a:t>
            </a:r>
            <a:r>
              <a:rPr lang="en-US" sz="2800" dirty="0" smtClean="0"/>
              <a:t>, which is energy required to actually start the reaction.</a:t>
            </a:r>
          </a:p>
          <a:p>
            <a:pPr lvl="1"/>
            <a:r>
              <a:rPr lang="en-US" sz="2000" dirty="0" smtClean="0"/>
              <a:t>Example:  Synthesis of magnesium oxide</a:t>
            </a:r>
          </a:p>
          <a:p>
            <a:pPr lvl="1">
              <a:buNone/>
            </a:pPr>
            <a:r>
              <a:rPr lang="en-US" sz="2000" dirty="0" smtClean="0"/>
              <a:t>	2 Mg(</a:t>
            </a:r>
            <a:r>
              <a:rPr lang="en-US" sz="2000" i="1" dirty="0" smtClean="0"/>
              <a:t>s </a:t>
            </a:r>
            <a:r>
              <a:rPr lang="en-US" sz="2000" dirty="0" smtClean="0"/>
              <a:t>) +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 </a:t>
            </a:r>
            <a:r>
              <a:rPr lang="en-US" sz="2000" dirty="0" smtClean="0"/>
              <a:t>) --&gt; 2 </a:t>
            </a:r>
            <a:r>
              <a:rPr lang="en-US" sz="2000" dirty="0" err="1" smtClean="0"/>
              <a:t>MgO</a:t>
            </a:r>
            <a:r>
              <a:rPr lang="en-US" sz="2000" dirty="0" smtClean="0"/>
              <a:t>(</a:t>
            </a:r>
            <a:r>
              <a:rPr lang="en-US" sz="2000" i="1" dirty="0" smtClean="0"/>
              <a:t>s 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This reaction cannot start unless a flame is present first.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6829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and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477328"/>
          </a:xfrm>
        </p:spPr>
        <p:txBody>
          <a:bodyPr/>
          <a:lstStyle/>
          <a:p>
            <a:r>
              <a:rPr lang="en-US" dirty="0" smtClean="0"/>
              <a:t>Enzymes </a:t>
            </a:r>
            <a:r>
              <a:rPr lang="en-US" u="sng" dirty="0" smtClean="0"/>
              <a:t>lower</a:t>
            </a:r>
            <a:r>
              <a:rPr lang="en-US" dirty="0" smtClean="0"/>
              <a:t> the activation energy of a chemical reaction, making it occur more easily and quickly.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4109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36538"/>
            <a:ext cx="8535987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5-16</a:t>
            </a:r>
          </a:p>
        </p:txBody>
      </p:sp>
      <p:sp>
        <p:nvSpPr>
          <p:cNvPr id="54276" name="Text Box 1028"/>
          <p:cNvSpPr txBox="1">
            <a:spLocks noChangeArrowheads="1"/>
          </p:cNvSpPr>
          <p:nvPr/>
        </p:nvSpPr>
        <p:spPr bwMode="auto">
          <a:xfrm>
            <a:off x="5505450" y="958850"/>
            <a:ext cx="11064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/>
              <a:t>Substrate</a:t>
            </a:r>
          </a:p>
          <a:p>
            <a:r>
              <a:rPr kumimoji="0" lang="en-US" sz="1800" b="1"/>
              <a:t>(sucrose)</a:t>
            </a:r>
          </a:p>
        </p:txBody>
      </p:sp>
      <p:sp>
        <p:nvSpPr>
          <p:cNvPr id="54277" name="Text Box 1029"/>
          <p:cNvSpPr txBox="1">
            <a:spLocks noChangeArrowheads="1"/>
          </p:cNvSpPr>
          <p:nvPr/>
        </p:nvSpPr>
        <p:spPr bwMode="auto">
          <a:xfrm>
            <a:off x="3452813" y="3398838"/>
            <a:ext cx="1012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/>
              <a:t>Enzyme</a:t>
            </a:r>
          </a:p>
          <a:p>
            <a:r>
              <a:rPr kumimoji="0" lang="en-US" sz="1800" b="1"/>
              <a:t>(sucrose)</a:t>
            </a:r>
          </a:p>
        </p:txBody>
      </p:sp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1704975" y="4229100"/>
            <a:ext cx="10604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/>
              <a:t>Fructose</a:t>
            </a:r>
          </a:p>
        </p:txBody>
      </p:sp>
      <p:sp>
        <p:nvSpPr>
          <p:cNvPr id="54279" name="Text Box 1031"/>
          <p:cNvSpPr txBox="1">
            <a:spLocks noChangeArrowheads="1"/>
          </p:cNvSpPr>
          <p:nvPr/>
        </p:nvSpPr>
        <p:spPr bwMode="auto">
          <a:xfrm>
            <a:off x="474663" y="2868613"/>
            <a:ext cx="95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/>
              <a:t>Glucose</a:t>
            </a:r>
          </a:p>
        </p:txBody>
      </p:sp>
      <p:sp>
        <p:nvSpPr>
          <p:cNvPr id="54280" name="Line 1032"/>
          <p:cNvSpPr>
            <a:spLocks noChangeShapeType="1"/>
          </p:cNvSpPr>
          <p:nvPr/>
        </p:nvSpPr>
        <p:spPr bwMode="auto">
          <a:xfrm>
            <a:off x="3146425" y="2654300"/>
            <a:ext cx="466725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Enzyme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305520"/>
          </a:xfrm>
        </p:spPr>
        <p:txBody>
          <a:bodyPr/>
          <a:lstStyle/>
          <a:p>
            <a:r>
              <a:rPr lang="en-US" dirty="0" smtClean="0"/>
              <a:t>Enzymes are </a:t>
            </a:r>
            <a:r>
              <a:rPr lang="en-US" u="sng" dirty="0" smtClean="0"/>
              <a:t>highly specific </a:t>
            </a:r>
            <a:r>
              <a:rPr lang="en-US" dirty="0" smtClean="0"/>
              <a:t>protein molecules based on </a:t>
            </a:r>
            <a:r>
              <a:rPr lang="en-US" u="sng" dirty="0" smtClean="0"/>
              <a:t>shape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Each enzyme shape only fits a specific molecule</a:t>
            </a:r>
          </a:p>
          <a:p>
            <a:pPr lvl="1"/>
            <a:r>
              <a:rPr lang="en-US" sz="2000" dirty="0" smtClean="0"/>
              <a:t>If the shape of the enzyme changes, it will no longer function.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700739"/>
          </a:xfrm>
        </p:spPr>
        <p:txBody>
          <a:bodyPr/>
          <a:lstStyle/>
          <a:p>
            <a:r>
              <a:rPr lang="en-US" dirty="0" smtClean="0"/>
              <a:t>There are hundreds of enzymes in use throughout the human body.  </a:t>
            </a:r>
          </a:p>
          <a:p>
            <a:r>
              <a:rPr lang="en-US" dirty="0" smtClean="0"/>
              <a:t>The digestive system in particular makes use of a series of enzymes to complete its necessary reactions.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503238"/>
          </a:xfrm>
        </p:spPr>
        <p:txBody>
          <a:bodyPr/>
          <a:lstStyle/>
          <a:p>
            <a:r>
              <a:rPr lang="en-US" dirty="0" smtClean="0"/>
              <a:t>The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47453"/>
          </a:xfrm>
        </p:spPr>
        <p:txBody>
          <a:bodyPr/>
          <a:lstStyle/>
          <a:p>
            <a:r>
              <a:rPr lang="en-US" sz="2800" dirty="0" smtClean="0"/>
              <a:t>Mainly for mechanical digestion</a:t>
            </a:r>
          </a:p>
          <a:p>
            <a:pPr lvl="1"/>
            <a:r>
              <a:rPr lang="en-US" sz="2000" dirty="0" smtClean="0"/>
              <a:t>Food is broken down into smaller pieces with more surface area for digestion.</a:t>
            </a:r>
          </a:p>
          <a:p>
            <a:r>
              <a:rPr lang="en-US" sz="2800" dirty="0" smtClean="0"/>
              <a:t>Saliva</a:t>
            </a:r>
          </a:p>
          <a:p>
            <a:pPr lvl="1"/>
            <a:r>
              <a:rPr lang="en-US" sz="2000" dirty="0" smtClean="0"/>
              <a:t>98% water, allows for mixing of food and easier swallowing</a:t>
            </a:r>
          </a:p>
          <a:p>
            <a:pPr lvl="1"/>
            <a:r>
              <a:rPr lang="en-US" sz="2000" dirty="0" smtClean="0"/>
              <a:t>Also contains two enzymes: </a:t>
            </a:r>
            <a:r>
              <a:rPr lang="en-US" sz="2000" u="sng" dirty="0" smtClean="0"/>
              <a:t>amylase</a:t>
            </a:r>
            <a:r>
              <a:rPr lang="en-US" sz="2000" dirty="0" smtClean="0"/>
              <a:t> and </a:t>
            </a:r>
            <a:r>
              <a:rPr lang="en-US" sz="2000" u="sng" dirty="0" smtClean="0"/>
              <a:t>lipase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Salivary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1477328"/>
          </a:xfrm>
        </p:spPr>
        <p:txBody>
          <a:bodyPr/>
          <a:lstStyle/>
          <a:p>
            <a:r>
              <a:rPr lang="en-US" dirty="0" smtClean="0"/>
              <a:t>Amylase is an enzyme that catalyzes the hydrolysis of starch (polysaccharide) into maltose (disaccharide).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3733800" cy="276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2004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Amylase has 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optimal pH of 7.4 and temperature close to body temperature.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Salivary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2239074"/>
          </a:xfrm>
        </p:spPr>
        <p:txBody>
          <a:bodyPr/>
          <a:lstStyle/>
          <a:p>
            <a:r>
              <a:rPr lang="en-US" b="1" dirty="0" smtClean="0"/>
              <a:t>Lipase</a:t>
            </a:r>
            <a:r>
              <a:rPr lang="en-US" dirty="0" smtClean="0"/>
              <a:t> is an enzyme that catalyzes the hydrolysis of a fat into its three fatty acids.</a:t>
            </a:r>
          </a:p>
          <a:p>
            <a:r>
              <a:rPr lang="en-US" dirty="0" smtClean="0"/>
              <a:t>Lipase has an optimal pH of about 4.0.  It is not activated until it reaches the stomach.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51954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Overview: The Molecules of Life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138499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Macromolecules </a:t>
            </a:r>
            <a:r>
              <a:rPr lang="en-US" sz="2800" dirty="0" smtClean="0"/>
              <a:t>are </a:t>
            </a:r>
            <a:r>
              <a:rPr lang="en-US" sz="2800" dirty="0"/>
              <a:t>large organic </a:t>
            </a:r>
            <a:r>
              <a:rPr lang="en-US" sz="2800" dirty="0" smtClean="0"/>
              <a:t>molecules made of thousands of atoms of carbon and other elements can be bonded together.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Stomach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633576"/>
          </a:xfrm>
        </p:spPr>
        <p:txBody>
          <a:bodyPr/>
          <a:lstStyle/>
          <a:p>
            <a:r>
              <a:rPr lang="en-US" dirty="0" smtClean="0"/>
              <a:t>The stomach is a highly acidic environment with a pH close to 2.0.</a:t>
            </a:r>
          </a:p>
          <a:p>
            <a:pPr lvl="1"/>
            <a:r>
              <a:rPr lang="en-US" sz="2000" dirty="0" smtClean="0"/>
              <a:t>Stomach cells release </a:t>
            </a:r>
            <a:r>
              <a:rPr lang="en-US" sz="2000" dirty="0" err="1" smtClean="0"/>
              <a:t>HCl</a:t>
            </a:r>
            <a:r>
              <a:rPr lang="en-US" sz="2000" dirty="0" smtClean="0"/>
              <a:t>, which disassociates into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ions in water.</a:t>
            </a:r>
          </a:p>
          <a:p>
            <a:r>
              <a:rPr lang="en-US" dirty="0" smtClean="0"/>
              <a:t>The main enzyme of the stomach is pepsin, which breaks down large proteins and polypeptides into smaller polypeptides.</a:t>
            </a:r>
          </a:p>
          <a:p>
            <a:pPr lvl="1"/>
            <a:r>
              <a:rPr lang="en-US" sz="2000" dirty="0" smtClean="0"/>
              <a:t>Optimal pH of 1.5-2.0.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400800" cy="4724400"/>
          </a:xfrm>
        </p:spPr>
        <p:txBody>
          <a:bodyPr/>
          <a:lstStyle/>
          <a:p>
            <a:r>
              <a:rPr lang="en-US" dirty="0" smtClean="0"/>
              <a:t>Most enzymatic digestion of macromolecules occurs in the small intestine.</a:t>
            </a:r>
          </a:p>
          <a:p>
            <a:r>
              <a:rPr lang="en-US" dirty="0" smtClean="0"/>
              <a:t>The first section of the small intestine, the </a:t>
            </a:r>
            <a:r>
              <a:rPr lang="en-US" b="1" dirty="0" smtClean="0"/>
              <a:t>duodenum</a:t>
            </a:r>
            <a:r>
              <a:rPr lang="en-US" dirty="0" smtClean="0"/>
              <a:t>, is considered a “crossroad” in digestion because it mixes digestive juices from so many organs.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286000" cy="32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Pancreatic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47344"/>
          </a:xfrm>
        </p:spPr>
        <p:txBody>
          <a:bodyPr/>
          <a:lstStyle/>
          <a:p>
            <a:r>
              <a:rPr lang="en-US" dirty="0" smtClean="0"/>
              <a:t>The pancreas releases a solution of bicarbonate and enzymes into the duodenum.</a:t>
            </a:r>
          </a:p>
          <a:p>
            <a:pPr lvl="1"/>
            <a:r>
              <a:rPr lang="en-US" sz="2000" dirty="0" smtClean="0"/>
              <a:t>Bicarbonate is an ion (HCO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-) that can combine with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ions in solution.</a:t>
            </a:r>
          </a:p>
          <a:p>
            <a:pPr lvl="1"/>
            <a:r>
              <a:rPr lang="en-US" sz="2000" dirty="0" smtClean="0"/>
              <a:t>This makes it a buffer against acids.</a:t>
            </a:r>
          </a:p>
          <a:p>
            <a:r>
              <a:rPr lang="en-US" dirty="0" smtClean="0"/>
              <a:t>Trypsin breaks polypeptides into amino acids</a:t>
            </a:r>
          </a:p>
          <a:p>
            <a:pPr lvl="1"/>
            <a:r>
              <a:rPr lang="en-US" sz="2000" dirty="0" smtClean="0"/>
              <a:t>Optimal pH of 8.0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84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5181600"/>
          </a:xfrm>
        </p:spPr>
        <p:txBody>
          <a:bodyPr/>
          <a:lstStyle/>
          <a:p>
            <a:r>
              <a:rPr lang="en-US" dirty="0" smtClean="0"/>
              <a:t>The liver released bile stored in the gall bladder into the duodenum.</a:t>
            </a:r>
          </a:p>
          <a:p>
            <a:r>
              <a:rPr lang="en-US" dirty="0" smtClean="0"/>
              <a:t>Bile has a hydrophobic and a hydrophilic side.</a:t>
            </a:r>
          </a:p>
          <a:p>
            <a:pPr lvl="1"/>
            <a:r>
              <a:rPr lang="en-US" sz="2000" dirty="0" smtClean="0"/>
              <a:t>The hydrophobic side is attracted to the fat molecules, causing fat droplets to be surrounded by bile molecules.</a:t>
            </a:r>
          </a:p>
          <a:p>
            <a:pPr lvl="1"/>
            <a:r>
              <a:rPr lang="en-US" sz="2000" dirty="0" smtClean="0"/>
              <a:t>This divides the fat into much smaller molecules with more surface area.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43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2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Small Intestine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761571"/>
          </a:xfrm>
        </p:spPr>
        <p:txBody>
          <a:bodyPr/>
          <a:lstStyle/>
          <a:p>
            <a:r>
              <a:rPr lang="en-US" dirty="0" smtClean="0"/>
              <a:t>Other enzymes are produced by the small intestine itself:</a:t>
            </a:r>
          </a:p>
          <a:p>
            <a:pPr lvl="1"/>
            <a:r>
              <a:rPr lang="en-US" sz="2000" dirty="0" smtClean="0"/>
              <a:t>Lactase:  Hydrolyzes lactose into glucose and </a:t>
            </a:r>
            <a:r>
              <a:rPr lang="en-US" sz="2000" dirty="0" err="1" smtClean="0"/>
              <a:t>galactose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Sucrase</a:t>
            </a:r>
            <a:r>
              <a:rPr lang="en-US" sz="2000" dirty="0" smtClean="0"/>
              <a:t>: Hydrolyzes sucrose into glucose and fructose.</a:t>
            </a:r>
          </a:p>
          <a:p>
            <a:pPr lvl="1"/>
            <a:r>
              <a:rPr lang="en-US" sz="2000" dirty="0" smtClean="0"/>
              <a:t>Maltase:  Hydrolyzes maltose into two glucose molecules.</a:t>
            </a:r>
          </a:p>
        </p:txBody>
      </p:sp>
    </p:spTree>
    <p:extLst>
      <p:ext uri="{BB962C8B-B14F-4D97-AF65-F5344CB8AC3E}">
        <p14:creationId xmlns:p14="http://schemas.microsoft.com/office/powerpoint/2010/main" val="209884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Lactase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334000" cy="5486400"/>
          </a:xfrm>
        </p:spPr>
        <p:txBody>
          <a:bodyPr/>
          <a:lstStyle/>
          <a:p>
            <a:r>
              <a:rPr lang="en-US" dirty="0" smtClean="0"/>
              <a:t>Lactase is an enzyme that is produced in high amounts in mammals only.</a:t>
            </a:r>
          </a:p>
          <a:p>
            <a:pPr lvl="1"/>
            <a:r>
              <a:rPr lang="en-US" sz="2000" dirty="0" smtClean="0"/>
              <a:t>Mainly while milk-fed.</a:t>
            </a:r>
          </a:p>
          <a:p>
            <a:r>
              <a:rPr lang="en-US" dirty="0" smtClean="0"/>
              <a:t>In most populations, lactase is produced in much smaller amounts after weaning.</a:t>
            </a:r>
          </a:p>
          <a:p>
            <a:pPr lvl="1"/>
            <a:r>
              <a:rPr lang="en-US" sz="2000" dirty="0" smtClean="0"/>
              <a:t>A single mutation that occurred 5,000-10,000 years ago allows the enzyme to be made throughout life.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819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90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Lactase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371966"/>
          </a:xfrm>
        </p:spPr>
        <p:txBody>
          <a:bodyPr/>
          <a:lstStyle/>
          <a:p>
            <a:r>
              <a:rPr lang="en-US" dirty="0" smtClean="0"/>
              <a:t>Frequency of lactase gene mutation:</a:t>
            </a:r>
          </a:p>
          <a:p>
            <a:pPr lvl="1"/>
            <a:r>
              <a:rPr lang="en-US" sz="2000" dirty="0" smtClean="0"/>
              <a:t>Northern Europe:  95% of population</a:t>
            </a:r>
          </a:p>
          <a:p>
            <a:pPr lvl="1"/>
            <a:r>
              <a:rPr lang="en-US" sz="2000" dirty="0" smtClean="0"/>
              <a:t>Sicily: 29% of population</a:t>
            </a:r>
          </a:p>
          <a:p>
            <a:pPr lvl="1"/>
            <a:r>
              <a:rPr lang="en-US" sz="2000" dirty="0" smtClean="0"/>
              <a:t>Most of Asia and Africa: 10% of population</a:t>
            </a:r>
          </a:p>
          <a:p>
            <a:r>
              <a:rPr lang="en-US" dirty="0" smtClean="0"/>
              <a:t>Ingestion of lactose-heavy foods (i.e. milk) when the enzyme is not present results in </a:t>
            </a:r>
            <a:r>
              <a:rPr lang="en-US" u="sng" dirty="0" smtClean="0"/>
              <a:t>lactose intolerance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Lactose Intolerance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4547399"/>
          </a:xfrm>
        </p:spPr>
        <p:txBody>
          <a:bodyPr/>
          <a:lstStyle/>
          <a:p>
            <a:r>
              <a:rPr lang="en-US" dirty="0" smtClean="0"/>
              <a:t>Lactose passes undigested into large intestine.</a:t>
            </a:r>
          </a:p>
          <a:p>
            <a:r>
              <a:rPr lang="en-US" dirty="0" smtClean="0"/>
              <a:t>Intestinal bacteria begin to ferment the lactose, resulting in the production of methane, carbon dioxide, and hydrogen sulfide.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2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524000"/>
          </a:xfrm>
        </p:spPr>
        <p:txBody>
          <a:bodyPr/>
          <a:lstStyle/>
          <a:p>
            <a:pPr marL="107950" indent="6350" eaLnBrk="1" hangingPunct="1"/>
            <a:r>
              <a:rPr lang="en-US" dirty="0" smtClean="0"/>
              <a:t>Types of Organic Molecules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638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four classes of organic molecules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Lipids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Nucleic acids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 organic molecule except lipids is a </a:t>
            </a:r>
            <a:r>
              <a:rPr lang="en-US" b="1" dirty="0" smtClean="0"/>
              <a:t>polymer, </a:t>
            </a:r>
            <a:r>
              <a:rPr lang="en-US" dirty="0" smtClean="0"/>
              <a:t>or a molecule made up of repeating parts.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dirty="0" smtClean="0"/>
          </a:p>
        </p:txBody>
      </p:sp>
      <p:pic>
        <p:nvPicPr>
          <p:cNvPr id="4" name="Picture 2" descr="E:\LESSON OVRVW batch 3\art\BIO10NAE_01_02_04_005_LRIM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590" y="1905000"/>
            <a:ext cx="34794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The Diversity of Polymers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534400" cy="4941534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An immense variety of polymers can be built from a small set of monomers.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From the same three types of simple sugars you can make: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Starch (energy storage in plants)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Glycogen (energy storage in animals)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Table sugar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Milk sugar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Cellulose (plant fiber)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/>
              <a:t>Chitin (insect exoskeletons)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3768725" y="1776413"/>
            <a:ext cx="296863" cy="336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3</a:t>
            </a:r>
            <a:endParaRPr lang="en-US" b="1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4545013" y="1825625"/>
            <a:ext cx="355600" cy="228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</a:rPr>
              <a:t>HO</a:t>
            </a:r>
            <a:endParaRPr lang="en-US" sz="900" b="1"/>
          </a:p>
        </p:txBody>
      </p: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4165600" y="1825625"/>
            <a:ext cx="266700" cy="228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</a:rPr>
              <a:t>H</a:t>
            </a:r>
            <a:endParaRPr lang="en-US" sz="9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Starch:  A carbohydrate polymer</a:t>
            </a:r>
            <a:endParaRPr lang="en-US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64915"/>
            <a:ext cx="5444818" cy="4812086"/>
          </a:xfrm>
          <a:prstGeom prst="rect">
            <a:avLst/>
          </a:prstGeom>
          <a:noFill/>
          <a:ln w="349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866249"/>
            <a:ext cx="3276600" cy="46107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Starch, a plant energy storage molecule,  is made of thousands of glucose </a:t>
            </a:r>
            <a:r>
              <a:rPr lang="en-US" dirty="0" err="1" smtClean="0"/>
              <a:t>monosaccharides</a:t>
            </a:r>
            <a:r>
              <a:rPr lang="en-US" dirty="0"/>
              <a:t> </a:t>
            </a:r>
            <a:r>
              <a:rPr lang="en-US" dirty="0" smtClean="0"/>
              <a:t>linked together.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07831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Carbohydrates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Carbohydrates include sugars and the polymers of sugars</a:t>
            </a:r>
          </a:p>
          <a:p>
            <a:pPr lvl="1" eaLnBrk="1" hangingPunct="1"/>
            <a:r>
              <a:rPr lang="en-US" sz="2600" dirty="0" smtClean="0"/>
              <a:t>Made of carbon, hydrogen, and oxygen.</a:t>
            </a:r>
          </a:p>
          <a:p>
            <a:pPr eaLnBrk="1" hangingPunct="1"/>
            <a:r>
              <a:rPr lang="en-US" sz="2800" dirty="0" smtClean="0"/>
              <a:t>Carbohydrates are the main source of energy for all life.</a:t>
            </a:r>
          </a:p>
          <a:p>
            <a:pPr lvl="1"/>
            <a:r>
              <a:rPr lang="en-US" sz="2000" dirty="0" smtClean="0"/>
              <a:t>Starch</a:t>
            </a:r>
          </a:p>
          <a:p>
            <a:pPr lvl="1"/>
            <a:r>
              <a:rPr lang="en-US" sz="2000" dirty="0" smtClean="0"/>
              <a:t>Glucose</a:t>
            </a:r>
          </a:p>
          <a:p>
            <a:pPr lvl="1"/>
            <a:r>
              <a:rPr lang="en-US" sz="2000" dirty="0" smtClean="0"/>
              <a:t>Sucrose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2183</Words>
  <Application>Microsoft Macintosh PowerPoint</Application>
  <PresentationFormat>On-screen Show (4:3)</PresentationFormat>
  <Paragraphs>335</Paragraphs>
  <Slides>57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Executive</vt:lpstr>
      <vt:lpstr>PowerPoint Presentation</vt:lpstr>
      <vt:lpstr>Instructor Resources (This slide does not appear while presenting)</vt:lpstr>
      <vt:lpstr>Valence Electrons</vt:lpstr>
      <vt:lpstr>The Chemistry of Carbon</vt:lpstr>
      <vt:lpstr>Overview: The Molecules of Life</vt:lpstr>
      <vt:lpstr>Types of Organic Molecules</vt:lpstr>
      <vt:lpstr>The Diversity of Polymers</vt:lpstr>
      <vt:lpstr>Starch:  A carbohydrate polymer</vt:lpstr>
      <vt:lpstr>Carbohydrates</vt:lpstr>
      <vt:lpstr>Sugars</vt:lpstr>
      <vt:lpstr>Sugars</vt:lpstr>
      <vt:lpstr>Polysaccharides</vt:lpstr>
      <vt:lpstr>Storage Polysaccharides</vt:lpstr>
      <vt:lpstr>PowerPoint Presentation</vt:lpstr>
      <vt:lpstr>LE 5-6b</vt:lpstr>
      <vt:lpstr>Structural Polysaccharides</vt:lpstr>
      <vt:lpstr>LE 5-8</vt:lpstr>
      <vt:lpstr>PowerPoint Presentation</vt:lpstr>
      <vt:lpstr>PowerPoint Presentation</vt:lpstr>
      <vt:lpstr>Lipids</vt:lpstr>
      <vt:lpstr>Fats</vt:lpstr>
      <vt:lpstr>PowerPoint Presentation</vt:lpstr>
      <vt:lpstr>PowerPoint Presentation</vt:lpstr>
      <vt:lpstr>Phospholipids</vt:lpstr>
      <vt:lpstr>PowerPoint Presentation</vt:lpstr>
      <vt:lpstr>PowerPoint Presentation</vt:lpstr>
      <vt:lpstr>Proteins</vt:lpstr>
      <vt:lpstr>Protein Structure</vt:lpstr>
      <vt:lpstr>Four Levels of Protein Structure</vt:lpstr>
      <vt:lpstr>PowerPoint Presentation</vt:lpstr>
      <vt:lpstr>PowerPoint Presentation</vt:lpstr>
      <vt:lpstr>PowerPoint Presentation</vt:lpstr>
      <vt:lpstr>Tertiary Structure – Disulfide Bonds</vt:lpstr>
      <vt:lpstr>PowerPoint Presentation</vt:lpstr>
      <vt:lpstr>LE 5-20e</vt:lpstr>
      <vt:lpstr>Sickle-Cell Disease</vt:lpstr>
      <vt:lpstr>LE 5-21a</vt:lpstr>
      <vt:lpstr>What Determines Protein Conformation?</vt:lpstr>
      <vt:lpstr>Enzymes</vt:lpstr>
      <vt:lpstr>Chemical Reactions</vt:lpstr>
      <vt:lpstr>LE 2-UN44</vt:lpstr>
      <vt:lpstr>Chemical Reactions</vt:lpstr>
      <vt:lpstr>Enzymes and Chemical Reactions</vt:lpstr>
      <vt:lpstr>LE 5-16</vt:lpstr>
      <vt:lpstr>Enzyme Shape</vt:lpstr>
      <vt:lpstr>The Digestive System</vt:lpstr>
      <vt:lpstr>The Mouth</vt:lpstr>
      <vt:lpstr>Salivary Enzymes</vt:lpstr>
      <vt:lpstr>Salivary Enzymes</vt:lpstr>
      <vt:lpstr>Stomach Enzymes</vt:lpstr>
      <vt:lpstr>Small Intestine</vt:lpstr>
      <vt:lpstr>Pancreatic Secretions</vt:lpstr>
      <vt:lpstr>The Liver</vt:lpstr>
      <vt:lpstr>Small Intestine Enzymes</vt:lpstr>
      <vt:lpstr>Lactase</vt:lpstr>
      <vt:lpstr>Lactase</vt:lpstr>
      <vt:lpstr>Lactose Intolerance Symptoms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DASD DASD</cp:lastModifiedBy>
  <cp:revision>1348</cp:revision>
  <dcterms:created xsi:type="dcterms:W3CDTF">2002-07-11T17:04:39Z</dcterms:created>
  <dcterms:modified xsi:type="dcterms:W3CDTF">2014-04-27T21:57:21Z</dcterms:modified>
</cp:coreProperties>
</file>