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73"/>
  </p:notesMasterIdLst>
  <p:handoutMasterIdLst>
    <p:handoutMasterId r:id="rId74"/>
  </p:handoutMasterIdLst>
  <p:sldIdLst>
    <p:sldId id="375" r:id="rId2"/>
    <p:sldId id="347" r:id="rId3"/>
    <p:sldId id="348" r:id="rId4"/>
    <p:sldId id="349" r:id="rId5"/>
    <p:sldId id="350" r:id="rId6"/>
    <p:sldId id="351" r:id="rId7"/>
    <p:sldId id="271" r:id="rId8"/>
    <p:sldId id="320" r:id="rId9"/>
    <p:sldId id="273" r:id="rId10"/>
    <p:sldId id="352" r:id="rId11"/>
    <p:sldId id="274" r:id="rId12"/>
    <p:sldId id="275" r:id="rId13"/>
    <p:sldId id="276" r:id="rId14"/>
    <p:sldId id="277" r:id="rId15"/>
    <p:sldId id="278" r:id="rId16"/>
    <p:sldId id="279" r:id="rId17"/>
    <p:sldId id="334" r:id="rId18"/>
    <p:sldId id="353" r:id="rId19"/>
    <p:sldId id="354" r:id="rId20"/>
    <p:sldId id="281" r:id="rId21"/>
    <p:sldId id="335" r:id="rId22"/>
    <p:sldId id="283" r:id="rId23"/>
    <p:sldId id="284" r:id="rId24"/>
    <p:sldId id="285" r:id="rId25"/>
    <p:sldId id="336" r:id="rId26"/>
    <p:sldId id="287" r:id="rId27"/>
    <p:sldId id="290" r:id="rId28"/>
    <p:sldId id="355" r:id="rId29"/>
    <p:sldId id="291" r:id="rId30"/>
    <p:sldId id="292" r:id="rId31"/>
    <p:sldId id="293" r:id="rId32"/>
    <p:sldId id="295" r:id="rId33"/>
    <p:sldId id="338" r:id="rId34"/>
    <p:sldId id="299" r:id="rId35"/>
    <p:sldId id="301" r:id="rId36"/>
    <p:sldId id="340" r:id="rId37"/>
    <p:sldId id="341" r:id="rId38"/>
    <p:sldId id="302" r:id="rId39"/>
    <p:sldId id="342" r:id="rId40"/>
    <p:sldId id="305" r:id="rId41"/>
    <p:sldId id="306" r:id="rId42"/>
    <p:sldId id="307" r:id="rId43"/>
    <p:sldId id="343" r:id="rId44"/>
    <p:sldId id="308" r:id="rId45"/>
    <p:sldId id="344" r:id="rId46"/>
    <p:sldId id="309" r:id="rId47"/>
    <p:sldId id="310" r:id="rId48"/>
    <p:sldId id="345" r:id="rId49"/>
    <p:sldId id="313" r:id="rId50"/>
    <p:sldId id="346" r:id="rId51"/>
    <p:sldId id="356" r:id="rId52"/>
    <p:sldId id="357" r:id="rId53"/>
    <p:sldId id="315" r:id="rId54"/>
    <p:sldId id="331" r:id="rId55"/>
    <p:sldId id="358" r:id="rId56"/>
    <p:sldId id="371" r:id="rId57"/>
    <p:sldId id="373" r:id="rId58"/>
    <p:sldId id="374" r:id="rId59"/>
    <p:sldId id="372" r:id="rId60"/>
    <p:sldId id="359" r:id="rId61"/>
    <p:sldId id="361" r:id="rId62"/>
    <p:sldId id="360" r:id="rId63"/>
    <p:sldId id="362" r:id="rId64"/>
    <p:sldId id="363" r:id="rId65"/>
    <p:sldId id="364" r:id="rId66"/>
    <p:sldId id="365" r:id="rId67"/>
    <p:sldId id="366" r:id="rId68"/>
    <p:sldId id="367" r:id="rId69"/>
    <p:sldId id="368" r:id="rId70"/>
    <p:sldId id="369" r:id="rId71"/>
    <p:sldId id="370" r:id="rId72"/>
  </p:sldIdLst>
  <p:sldSz cx="9144000" cy="6858000" type="screen4x3"/>
  <p:notesSz cx="6858000" cy="9144000"/>
  <p:custDataLst>
    <p:tags r:id="rId7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900"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900"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900"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900"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900"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5pPr>
    <a:lvl6pPr marL="2286000" algn="l" defTabSz="914400" rtl="0" eaLnBrk="1" latinLnBrk="0" hangingPunct="1">
      <a:defRPr kumimoji="1" sz="2900"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6pPr>
    <a:lvl7pPr marL="2743200" algn="l" defTabSz="914400" rtl="0" eaLnBrk="1" latinLnBrk="0" hangingPunct="1">
      <a:defRPr kumimoji="1" sz="2900"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7pPr>
    <a:lvl8pPr marL="3200400" algn="l" defTabSz="914400" rtl="0" eaLnBrk="1" latinLnBrk="0" hangingPunct="1">
      <a:defRPr kumimoji="1" sz="2900"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8pPr>
    <a:lvl9pPr marL="3657600" algn="l" defTabSz="914400" rtl="0" eaLnBrk="1" latinLnBrk="0" hangingPunct="1">
      <a:defRPr kumimoji="1" sz="2900"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1475"/>
    <a:srgbClr val="6E0061"/>
    <a:srgbClr val="000000"/>
    <a:srgbClr val="6600CC"/>
    <a:srgbClr val="3B3BFD"/>
    <a:srgbClr val="004AB6"/>
    <a:srgbClr val="005EE8"/>
    <a:srgbClr val="F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700" autoAdjust="0"/>
  </p:normalViewPr>
  <p:slideViewPr>
    <p:cSldViewPr>
      <p:cViewPr>
        <p:scale>
          <a:sx n="66" d="100"/>
          <a:sy n="66" d="100"/>
        </p:scale>
        <p:origin x="-384" y="-80"/>
      </p:cViewPr>
      <p:guideLst>
        <p:guide orient="horz" pos="2832"/>
        <p:guide pos="1248"/>
        <p:guide pos="28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9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tags" Target="tags/tag1.xml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39FED17-E2AC-47B0-90A5-D87433FAD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34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8986A9B-EF2B-406E-8EB2-44F3DADD1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7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4/27/14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4/27/14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4/27/14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4/27/14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4/27/14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4/27/14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4/27/14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hyperlink" Target="http://www.torontozoo.com/adoptapond/3games.as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8077200" cy="4267199"/>
          </a:xfrm>
        </p:spPr>
        <p:txBody>
          <a:bodyPr/>
          <a:lstStyle/>
          <a:p>
            <a:r>
              <a:rPr lang="en-US" sz="7200" dirty="0" smtClean="0"/>
              <a:t>Evolution and Natural Selection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to 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01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Cuvier and Paleontology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534400" cy="6943439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Cuvier had observed two phenomena:</a:t>
            </a:r>
          </a:p>
          <a:p>
            <a:pPr lvl="1" eaLnBrk="1" hangingPunct="1"/>
            <a:r>
              <a:rPr lang="en-US" sz="2400" b="1" dirty="0" smtClean="0"/>
              <a:t>Speciation</a:t>
            </a:r>
            <a:r>
              <a:rPr lang="en-US" sz="2400" dirty="0" smtClean="0"/>
              <a:t>, or the emergence of a new living species.</a:t>
            </a:r>
          </a:p>
          <a:p>
            <a:pPr lvl="1" eaLnBrk="1" hangingPunct="1"/>
            <a:r>
              <a:rPr lang="en-US" sz="2400" b="1" dirty="0" smtClean="0"/>
              <a:t>Extinction</a:t>
            </a:r>
            <a:r>
              <a:rPr lang="en-US" sz="2400" dirty="0" smtClean="0"/>
              <a:t>, or the complete disappearance of a species.</a:t>
            </a:r>
          </a:p>
          <a:p>
            <a:pPr marL="350838" lvl="1" indent="-350838" eaLnBrk="1" hangingPunct="1">
              <a:buFontTx/>
              <a:buChar char="•"/>
            </a:pPr>
            <a:r>
              <a:rPr lang="en-US" sz="2800" dirty="0" smtClean="0"/>
              <a:t>His theory to explain this, called </a:t>
            </a:r>
            <a:r>
              <a:rPr lang="en-US" sz="2800" b="1" dirty="0" err="1" smtClean="0"/>
              <a:t>catastrophism</a:t>
            </a:r>
            <a:r>
              <a:rPr lang="en-US" sz="2800" dirty="0" smtClean="0"/>
              <a:t>, stated that each boundary line between strata represented a natural disaster that wiped out some of the species.</a:t>
            </a:r>
          </a:p>
          <a:p>
            <a:pPr marL="808038" lvl="2" indent="-350838" eaLnBrk="1" hangingPunct="1">
              <a:buFontTx/>
              <a:buChar char="•"/>
            </a:pPr>
            <a:r>
              <a:rPr lang="en-US" sz="2400" dirty="0" smtClean="0"/>
              <a:t>Example:  A great flood</a:t>
            </a:r>
          </a:p>
          <a:p>
            <a:pPr eaLnBrk="1" hangingPunct="1">
              <a:buNone/>
            </a:pPr>
            <a:endParaRPr lang="en-US" b="1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Theories of Gradualism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209595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Other scientists believed in </a:t>
            </a:r>
            <a:r>
              <a:rPr lang="en-US" sz="2800" b="1" dirty="0" smtClean="0"/>
              <a:t>gradualism</a:t>
            </a:r>
            <a:r>
              <a:rPr lang="en-US" sz="2800" dirty="0" smtClean="0"/>
              <a:t>.</a:t>
            </a:r>
          </a:p>
          <a:p>
            <a:pPr lvl="1" eaLnBrk="1" hangingPunct="1"/>
            <a:r>
              <a:rPr lang="en-US" sz="2400" dirty="0" smtClean="0"/>
              <a:t>This is the idea that profound change can take place through the cumulative effect of slow but continuous processes.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481054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Geologists Hutton and Lyell theorized  that changes in Earth’s surface can result from </a:t>
            </a:r>
            <a:r>
              <a:rPr lang="en-US" sz="2800" u="sng" dirty="0" smtClean="0"/>
              <a:t>slow continuous actions </a:t>
            </a:r>
            <a:r>
              <a:rPr lang="en-US" sz="2800" dirty="0" smtClean="0"/>
              <a:t>still operating today.</a:t>
            </a:r>
          </a:p>
          <a:p>
            <a:pPr lvl="1" eaLnBrk="1" hangingPunct="1"/>
            <a:r>
              <a:rPr lang="en-US" sz="2000" dirty="0" smtClean="0"/>
              <a:t>For example, valleys can be formed by rivers flowing through them and eroding the soil over time.</a:t>
            </a:r>
          </a:p>
          <a:p>
            <a:pPr eaLnBrk="1" hangingPunct="1"/>
            <a:r>
              <a:rPr lang="en-US" sz="2800" dirty="0" smtClean="0"/>
              <a:t>This view strongly influenced Charles Darwin</a:t>
            </a:r>
          </a:p>
          <a:p>
            <a:pPr lvl="1" eaLnBrk="1" hangingPunct="1"/>
            <a:r>
              <a:rPr lang="en-US" sz="2000" dirty="0" smtClean="0"/>
              <a:t>If slow, continuous changes occur in the Earth, they can also occur with life.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"/>
            <a:ext cx="88392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Lamarck’s Theory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1"/>
            <a:ext cx="4876800" cy="501368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Lamarck hypothesized that can evolve new traits based on their actions and lifestyle.</a:t>
            </a:r>
          </a:p>
          <a:p>
            <a:pPr eaLnBrk="1" hangingPunct="1"/>
            <a:r>
              <a:rPr lang="en-US" sz="2600" dirty="0" smtClean="0"/>
              <a:t>According to his theory, the giraffe developed its long neck by stretching it to eat from trees.</a:t>
            </a:r>
          </a:p>
          <a:p>
            <a:pPr lvl="1" eaLnBrk="1" hangingPunct="1"/>
            <a:r>
              <a:rPr lang="en-US" sz="2400" dirty="0" smtClean="0"/>
              <a:t>This is called an </a:t>
            </a:r>
            <a:r>
              <a:rPr lang="en-US" sz="2400" b="1" dirty="0" smtClean="0"/>
              <a:t>acquired trait</a:t>
            </a:r>
            <a:r>
              <a:rPr lang="en-US" sz="2400" dirty="0" smtClean="0"/>
              <a:t> because it developed over a single lifetime.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71600" y="4191000"/>
            <a:ext cx="184150" cy="5334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12296" name="Picture 8" descr="http://www.veeriku.tartu.ee/~ppensa/giraff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19199"/>
            <a:ext cx="3200400" cy="4802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534400" cy="3295650"/>
          </a:xfrm>
        </p:spPr>
        <p:txBody>
          <a:bodyPr>
            <a:normAutofit/>
          </a:bodyPr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As the 19th century dawned, it was generally believed that species had remained unchanged since their creation</a:t>
            </a:r>
          </a:p>
          <a:p>
            <a:pPr eaLnBrk="1" hangingPunct="1"/>
            <a:r>
              <a:rPr lang="en-US" sz="2800" dirty="0" smtClean="0"/>
              <a:t>However, a few doubts about the permanence of species were beginning to arise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Darwin’s Research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534400" cy="55215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As a boy and into adulthood, Charles Darwin had a consuming interest in nature</a:t>
            </a:r>
          </a:p>
          <a:p>
            <a:pPr eaLnBrk="1" hangingPunct="1"/>
            <a:r>
              <a:rPr lang="en-US" sz="2800" dirty="0" smtClean="0"/>
              <a:t>Darwin’s father sent him to medical school, but he found medicine to be boring and quit.  </a:t>
            </a:r>
          </a:p>
          <a:p>
            <a:pPr eaLnBrk="1" hangingPunct="1"/>
            <a:r>
              <a:rPr lang="en-US" sz="2800" dirty="0" smtClean="0"/>
              <a:t>He enrolled at Cambridge University to be become part of the clergy of the church.</a:t>
            </a:r>
          </a:p>
          <a:p>
            <a:pPr lvl="1" eaLnBrk="1" hangingPunct="1"/>
            <a:r>
              <a:rPr lang="en-US" sz="2000" dirty="0" smtClean="0"/>
              <a:t>Most scientists at this time were also clergymen.</a:t>
            </a:r>
          </a:p>
          <a:p>
            <a:pPr eaLnBrk="1" hangingPunct="1"/>
            <a:r>
              <a:rPr lang="en-US" sz="2800" dirty="0" smtClean="0"/>
              <a:t>After graduation, he went on a voyage around the world on a ship called the HMS Beagle.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Voyage of the Beagle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4659737"/>
          </a:xfrm>
        </p:spPr>
        <p:txBody>
          <a:bodyPr/>
          <a:lstStyle/>
          <a:p>
            <a:pPr eaLnBrk="1" hangingPunct="1"/>
            <a:r>
              <a:rPr lang="en-US" dirty="0" smtClean="0"/>
              <a:t>During his travels on the </a:t>
            </a:r>
            <a:r>
              <a:rPr lang="en-US" i="1" dirty="0" smtClean="0"/>
              <a:t>Beagle,</a:t>
            </a:r>
            <a:r>
              <a:rPr lang="en-US" dirty="0" smtClean="0"/>
              <a:t> Darwin was able to observe adaptations of plants and animals from many diverse environments.</a:t>
            </a:r>
          </a:p>
          <a:p>
            <a:pPr lvl="1" eaLnBrk="1" hangingPunct="1"/>
            <a:r>
              <a:rPr lang="en-US" sz="2000" dirty="0" smtClean="0"/>
              <a:t>Rainforests of Brazil</a:t>
            </a:r>
          </a:p>
          <a:p>
            <a:pPr lvl="1" eaLnBrk="1" hangingPunct="1"/>
            <a:r>
              <a:rPr lang="en-US" sz="2000" dirty="0" smtClean="0"/>
              <a:t>Grasslands of Argentina</a:t>
            </a:r>
          </a:p>
          <a:p>
            <a:pPr lvl="1" eaLnBrk="1" hangingPunct="1"/>
            <a:r>
              <a:rPr lang="en-US" sz="2000" dirty="0" smtClean="0"/>
              <a:t>Mountains of Peru</a:t>
            </a:r>
          </a:p>
          <a:p>
            <a:pPr eaLnBrk="1" hangingPunct="1"/>
            <a:r>
              <a:rPr lang="en-US" dirty="0" smtClean="0"/>
              <a:t>One of the most important visits he made was to the Galápagos Islands west of South America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8600" y="5791200"/>
            <a:ext cx="85344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0838" indent="-350838" eaLnBrk="1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</a:pPr>
            <a:endParaRPr kumimoji="0" lang="en-US" sz="2800"/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304800" y="5715000"/>
            <a:ext cx="85344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 eaLnBrk="1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</a:pPr>
            <a:endParaRPr kumimoji="0"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054100"/>
            <a:ext cx="8535987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22-5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308100" y="1973263"/>
            <a:ext cx="7858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300" b="1"/>
              <a:t>NORTH</a:t>
            </a:r>
          </a:p>
          <a:p>
            <a:r>
              <a:rPr kumimoji="0" lang="en-US" sz="1300" b="1"/>
              <a:t>AMERICA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70125" y="3490913"/>
            <a:ext cx="7858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300" b="1"/>
              <a:t>SOUTH</a:t>
            </a:r>
          </a:p>
          <a:p>
            <a:r>
              <a:rPr kumimoji="0" lang="en-US" sz="1300" b="1"/>
              <a:t>AMERICA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430713" y="2865438"/>
            <a:ext cx="666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300" b="1"/>
              <a:t>AFRICA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503738" y="1739900"/>
            <a:ext cx="7461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300" b="1"/>
              <a:t>EUROPE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227888" y="4067175"/>
            <a:ext cx="10080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300" b="1"/>
              <a:t>AUSTRALIA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30225" y="2386013"/>
            <a:ext cx="84137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300" b="1" i="1">
                <a:solidFill>
                  <a:srgbClr val="0099B3"/>
                </a:solidFill>
              </a:rPr>
              <a:t>PACIFIC</a:t>
            </a:r>
          </a:p>
          <a:p>
            <a:r>
              <a:rPr kumimoji="0" lang="en-US" sz="1300" b="1" i="1">
                <a:solidFill>
                  <a:srgbClr val="0099B3"/>
                </a:solidFill>
              </a:rPr>
              <a:t>OCEAN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643188" y="2387600"/>
            <a:ext cx="84137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300" b="1" i="1">
                <a:solidFill>
                  <a:srgbClr val="0099B3"/>
                </a:solidFill>
              </a:rPr>
              <a:t>ATLANTIC</a:t>
            </a:r>
          </a:p>
          <a:p>
            <a:r>
              <a:rPr kumimoji="0" lang="en-US" sz="1300" b="1" i="1">
                <a:solidFill>
                  <a:srgbClr val="0099B3"/>
                </a:solidFill>
              </a:rPr>
              <a:t>OCEAN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303588" y="1587500"/>
            <a:ext cx="6826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300" b="1"/>
              <a:t>England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757613" y="4375150"/>
            <a:ext cx="9763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300" b="1"/>
              <a:t>Cape of</a:t>
            </a:r>
          </a:p>
          <a:p>
            <a:r>
              <a:rPr kumimoji="0" lang="en-US" sz="1300" b="1"/>
              <a:t>Good Hope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957513" y="5067300"/>
            <a:ext cx="8731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300" b="1"/>
              <a:t>Cape Horn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395538" y="5314950"/>
            <a:ext cx="13493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300" b="1"/>
              <a:t>Tierra del Fuego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904875" y="2967038"/>
            <a:ext cx="912813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300" b="1"/>
              <a:t>Galápagos</a:t>
            </a:r>
          </a:p>
          <a:p>
            <a:r>
              <a:rPr kumimoji="0" lang="en-US" sz="1300" b="1"/>
              <a:t>Islands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835025" y="3937000"/>
            <a:ext cx="1270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kumimoji="0" lang="en-US" sz="1300" b="1"/>
              <a:t>Darwin in 1840,</a:t>
            </a:r>
          </a:p>
          <a:p>
            <a:pPr>
              <a:lnSpc>
                <a:spcPct val="80000"/>
              </a:lnSpc>
            </a:pPr>
            <a:r>
              <a:rPr kumimoji="0" lang="en-US" sz="1300" b="1"/>
              <a:t>after his return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003925" y="2994025"/>
            <a:ext cx="15636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kumimoji="0" lang="en-US" sz="1300" b="1"/>
              <a:t>HMS </a:t>
            </a:r>
            <a:r>
              <a:rPr kumimoji="0" lang="en-US" sz="1300" b="1" i="1"/>
              <a:t>Beagle</a:t>
            </a:r>
            <a:r>
              <a:rPr kumimoji="0" lang="en-US" sz="1300" b="1"/>
              <a:t> in port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902325" y="3384550"/>
            <a:ext cx="730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kumimoji="0" lang="en-US" sz="1300" b="1">
                <a:solidFill>
                  <a:schemeClr val="bg1"/>
                </a:solidFill>
              </a:rPr>
              <a:t>Equator</a:t>
            </a:r>
            <a:endParaRPr kumimoji="0" lang="en-US" sz="1300" b="1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7491413" y="4926013"/>
            <a:ext cx="92868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kumimoji="0" lang="en-US" sz="1300" b="1"/>
              <a:t>Tasmania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8072438" y="5173663"/>
            <a:ext cx="6905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300" b="1"/>
              <a:t>New</a:t>
            </a:r>
          </a:p>
          <a:p>
            <a:pPr>
              <a:lnSpc>
                <a:spcPct val="90000"/>
              </a:lnSpc>
            </a:pPr>
            <a:r>
              <a:rPr kumimoji="0" lang="en-US" sz="1300" b="1"/>
              <a:t>Zealand</a:t>
            </a: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H="1" flipV="1">
            <a:off x="4000500" y="1708150"/>
            <a:ext cx="24765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H="1">
            <a:off x="2473325" y="5130800"/>
            <a:ext cx="38100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2644775" y="5178425"/>
            <a:ext cx="27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4397375" y="4486275"/>
            <a:ext cx="314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7874000" y="47307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H="1">
            <a:off x="8372475" y="4562475"/>
            <a:ext cx="180975" cy="57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 rot="-5166129">
            <a:off x="2143126" y="4413250"/>
            <a:ext cx="5588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kumimoji="0" lang="en-US" sz="1300" b="1"/>
              <a:t>Andes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The Galapagos Islands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3237809"/>
          </a:xfrm>
        </p:spPr>
        <p:txBody>
          <a:bodyPr/>
          <a:lstStyle/>
          <a:p>
            <a:pPr eaLnBrk="1" hangingPunct="1"/>
            <a:r>
              <a:rPr lang="en-US" dirty="0" smtClean="0"/>
              <a:t>Darwin found animals on these islands that weren’t found anywhere else in the entire world.</a:t>
            </a:r>
          </a:p>
          <a:p>
            <a:pPr eaLnBrk="1" hangingPunct="1"/>
            <a:r>
              <a:rPr lang="en-US" dirty="0" smtClean="0"/>
              <a:t>He theorized that the animals had migrated from South America and then began developing specific adaptations to their new environment.</a:t>
            </a:r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41986" name="Picture 2" descr="http://www.worldatlas.com/webimage/countrys/samerica/galpnew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33800"/>
            <a:ext cx="6781800" cy="284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Galapagos Islands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2526846"/>
          </a:xfrm>
        </p:spPr>
        <p:txBody>
          <a:bodyPr/>
          <a:lstStyle/>
          <a:p>
            <a:r>
              <a:rPr lang="en-US" dirty="0" smtClean="0"/>
              <a:t>Darwin also noted that the animals on the Galapagos islands were amazingly unafraid of humans.</a:t>
            </a:r>
          </a:p>
          <a:p>
            <a:r>
              <a:rPr lang="en-US" dirty="0" smtClean="0"/>
              <a:t>After watching a lizard that was partly buried in the sand, he wrote this:</a:t>
            </a:r>
          </a:p>
        </p:txBody>
      </p:sp>
      <p:pic>
        <p:nvPicPr>
          <p:cNvPr id="1026" name="Picture 2" descr="http://www.betchartexpeditions.com/images/photos/galapagos_lizar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343400"/>
            <a:ext cx="2124075" cy="20859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4343400"/>
            <a:ext cx="541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“I then walked up and pulled it by the tail; at this it was greatly astonished, and soon shuffled up to see what was the matter; and then stared me in the face, as much as to say, “What made you pull my tail?”</a:t>
            </a:r>
            <a:endParaRPr lang="en-US" sz="2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The “Fog-Basking” Beetle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562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“Fog-Basking” Beetle is a species that only lives in the deserts of southwestern Africa.</a:t>
            </a:r>
          </a:p>
          <a:p>
            <a:r>
              <a:rPr lang="en-US" sz="2800" dirty="0" smtClean="0"/>
              <a:t>This beetle has an unusual behavior – it stands on its head.</a:t>
            </a:r>
          </a:p>
          <a:p>
            <a:pPr lvl="1"/>
            <a:r>
              <a:rPr lang="en-US" sz="2000" dirty="0" smtClean="0"/>
              <a:t>This allows the beetle to collect water from the fog that passes by on its body.</a:t>
            </a:r>
          </a:p>
          <a:p>
            <a:pPr lvl="1"/>
            <a:r>
              <a:rPr lang="en-US" sz="2000" dirty="0" smtClean="0"/>
              <a:t>The water then runs down into its mouth.</a:t>
            </a:r>
            <a:endParaRPr lang="en-US" sz="2000" dirty="0"/>
          </a:p>
        </p:txBody>
      </p:sp>
      <p:pic>
        <p:nvPicPr>
          <p:cNvPr id="73730" name="Picture 2" descr="File:Nebeltrinker-Käfe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28800"/>
            <a:ext cx="3093542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Darwin’s Focus on Adaptation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708035"/>
          </a:xfrm>
        </p:spPr>
        <p:txBody>
          <a:bodyPr/>
          <a:lstStyle/>
          <a:p>
            <a:pPr eaLnBrk="1" hangingPunct="1"/>
            <a:r>
              <a:rPr lang="en-US" dirty="0" smtClean="0"/>
              <a:t>Darwin noted many </a:t>
            </a:r>
            <a:r>
              <a:rPr lang="en-US" b="1" dirty="0" smtClean="0"/>
              <a:t>adaptations</a:t>
            </a:r>
            <a:r>
              <a:rPr lang="en-US" dirty="0" smtClean="0"/>
              <a:t>, or characteristics that enhanced the organisms chances of survival.</a:t>
            </a:r>
          </a:p>
          <a:p>
            <a:pPr eaLnBrk="1" hangingPunct="1"/>
            <a:r>
              <a:rPr lang="en-US" dirty="0" smtClean="0"/>
              <a:t>He began to form a theory that as organisms gradually accumulated new adaptations, they would form a new species.</a:t>
            </a:r>
          </a:p>
          <a:p>
            <a:pPr lvl="1" eaLnBrk="1" hangingPunct="1"/>
            <a:r>
              <a:rPr lang="en-US" sz="2000" dirty="0" smtClean="0"/>
              <a:t>One of the best examples of this theory is the different species of finches on the islands.</a:t>
            </a:r>
          </a:p>
          <a:p>
            <a:pPr lvl="1" eaLnBrk="1" hangingPunct="1"/>
            <a:r>
              <a:rPr lang="en-US" sz="2000" dirty="0" smtClean="0"/>
              <a:t>The birds were all very similar except for their beaks.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227013"/>
            <a:ext cx="8188325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22-6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27100" y="3370263"/>
            <a:ext cx="212725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kumimoji="0" lang="en-US" sz="1500" b="1" dirty="0" smtClean="0"/>
              <a:t>The </a:t>
            </a:r>
            <a:r>
              <a:rPr kumimoji="0" lang="en-US" sz="1500" b="1" dirty="0"/>
              <a:t>long, sharp beak of the </a:t>
            </a:r>
            <a:r>
              <a:rPr kumimoji="0" lang="en-US" sz="1500" b="1" u="sng" dirty="0"/>
              <a:t>cactus ground finch </a:t>
            </a:r>
            <a:r>
              <a:rPr kumimoji="0" lang="en-US" sz="1500" b="1" dirty="0"/>
              <a:t>(</a:t>
            </a:r>
            <a:r>
              <a:rPr kumimoji="0" lang="en-US" sz="1500" b="1" i="1" dirty="0" err="1"/>
              <a:t>Geospiza</a:t>
            </a:r>
            <a:r>
              <a:rPr kumimoji="0" lang="en-US" sz="1500" b="1" i="1" dirty="0"/>
              <a:t> </a:t>
            </a:r>
            <a:r>
              <a:rPr kumimoji="0" lang="en-US" sz="1500" b="1" i="1" dirty="0" err="1"/>
              <a:t>scandens</a:t>
            </a:r>
            <a:r>
              <a:rPr kumimoji="0" lang="en-US" sz="1500" b="1" dirty="0"/>
              <a:t>) helps it tear and eat cactus flowers and pulp.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072188" y="3371850"/>
            <a:ext cx="25241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kumimoji="0" lang="en-US" sz="1500" b="1" dirty="0" smtClean="0"/>
              <a:t>The </a:t>
            </a:r>
            <a:r>
              <a:rPr kumimoji="0" lang="en-US" sz="1500" b="1" u="sng" dirty="0"/>
              <a:t>large ground finch </a:t>
            </a:r>
            <a:r>
              <a:rPr kumimoji="0" lang="en-US" sz="1500" b="1" dirty="0"/>
              <a:t>(</a:t>
            </a:r>
            <a:r>
              <a:rPr kumimoji="0" lang="en-US" sz="1500" b="1" i="1" dirty="0" err="1"/>
              <a:t>Geospiza</a:t>
            </a:r>
            <a:r>
              <a:rPr kumimoji="0" lang="en-US" sz="1500" b="1" i="1" dirty="0"/>
              <a:t> </a:t>
            </a:r>
            <a:r>
              <a:rPr kumimoji="0" lang="en-US" sz="1500" b="1" i="1" dirty="0" err="1"/>
              <a:t>magnirostris</a:t>
            </a:r>
            <a:r>
              <a:rPr kumimoji="0" lang="en-US" sz="1500" b="1" dirty="0"/>
              <a:t>) has a large beak adapted for cracking seeds that fall from plants to the ground.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317875" y="5800725"/>
            <a:ext cx="36115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kumimoji="0" lang="en-US" sz="1500" b="1" dirty="0" smtClean="0"/>
              <a:t>The </a:t>
            </a:r>
            <a:r>
              <a:rPr kumimoji="0" lang="en-US" sz="1500" b="1" u="sng" dirty="0"/>
              <a:t>green warbler finch </a:t>
            </a:r>
            <a:r>
              <a:rPr kumimoji="0" lang="en-US" sz="1500" b="1" dirty="0"/>
              <a:t>(</a:t>
            </a:r>
            <a:r>
              <a:rPr kumimoji="0" lang="en-US" sz="1500" b="1" i="1" dirty="0" err="1"/>
              <a:t>Certhidea</a:t>
            </a:r>
            <a:r>
              <a:rPr kumimoji="0" lang="en-US" sz="1500" b="1" i="1" dirty="0"/>
              <a:t> </a:t>
            </a:r>
            <a:r>
              <a:rPr kumimoji="0" lang="en-US" sz="1500" b="1" i="1" dirty="0" err="1"/>
              <a:t>olivacea</a:t>
            </a:r>
            <a:r>
              <a:rPr kumimoji="0" lang="en-US" sz="1500" b="1" dirty="0"/>
              <a:t>) used its narrow, pointed beak to grasp insects.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6553200" cy="5867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In 1844, Darwin wrote an essay on the origin of species and natural selection but did not introduce his theory publicly, anticipating an uproar.</a:t>
            </a:r>
          </a:p>
          <a:p>
            <a:pPr lvl="1" eaLnBrk="1" hangingPunct="1"/>
            <a:r>
              <a:rPr lang="en-US" sz="2400" dirty="0" smtClean="0"/>
              <a:t>His theory suggested that new species developed over time naturally, not directly from God.</a:t>
            </a:r>
          </a:p>
          <a:p>
            <a:pPr eaLnBrk="1" hangingPunct="1"/>
            <a:r>
              <a:rPr lang="en-US" dirty="0" smtClean="0"/>
              <a:t>In June 1858, Darwin received a manuscript from Alfred Russell Wallace, who had developed a theory of natural selection similar to Darwin’s.</a:t>
            </a:r>
          </a:p>
          <a:p>
            <a:pPr eaLnBrk="1" hangingPunct="1"/>
            <a:r>
              <a:rPr lang="en-US" dirty="0" smtClean="0"/>
              <a:t>Darwin quickly finished his book, entitled </a:t>
            </a:r>
            <a:r>
              <a:rPr lang="en-US" i="1" dirty="0" smtClean="0"/>
              <a:t>The Origin of Species</a:t>
            </a:r>
            <a:r>
              <a:rPr lang="en-US" dirty="0" smtClean="0"/>
              <a:t> and published it the next year.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57400"/>
            <a:ext cx="16954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The Origin of Species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2514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The ideas of </a:t>
            </a:r>
            <a:r>
              <a:rPr lang="en-US" sz="2800" i="1" dirty="0" smtClean="0"/>
              <a:t>Origin of Species</a:t>
            </a:r>
            <a:r>
              <a:rPr lang="en-US" sz="2800" dirty="0" smtClean="0"/>
              <a:t> can be summarized with these two main points:</a:t>
            </a:r>
          </a:p>
          <a:p>
            <a:pPr lvl="1" eaLnBrk="1" hangingPunct="1"/>
            <a:r>
              <a:rPr lang="en-US" sz="2400" dirty="0" smtClean="0"/>
              <a:t>Evolution explains life’s unity and diversity.</a:t>
            </a:r>
          </a:p>
          <a:p>
            <a:pPr lvl="1" eaLnBrk="1" hangingPunct="1"/>
            <a:r>
              <a:rPr lang="en-US" sz="2400" dirty="0" smtClean="0"/>
              <a:t>Natural selection is a cause of evolution.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Descent with Modification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4000250"/>
          </a:xfrm>
        </p:spPr>
        <p:txBody>
          <a:bodyPr/>
          <a:lstStyle/>
          <a:p>
            <a:pPr eaLnBrk="1" hangingPunct="1"/>
            <a:r>
              <a:rPr lang="en-US" dirty="0" smtClean="0"/>
              <a:t>Darwin did not call his theory “evolution”. </a:t>
            </a:r>
          </a:p>
          <a:p>
            <a:pPr eaLnBrk="1" hangingPunct="1"/>
            <a:r>
              <a:rPr lang="en-US" dirty="0" smtClean="0"/>
              <a:t>He used the phrase </a:t>
            </a:r>
            <a:r>
              <a:rPr lang="en-US" i="1" dirty="0" smtClean="0"/>
              <a:t>descent with modification.</a:t>
            </a:r>
            <a:endParaRPr lang="en-US" dirty="0" smtClean="0"/>
          </a:p>
          <a:p>
            <a:pPr lvl="1" eaLnBrk="1" hangingPunct="1"/>
            <a:r>
              <a:rPr lang="en-US" sz="2000" dirty="0" smtClean="0"/>
              <a:t>This means that all organisms are related.</a:t>
            </a:r>
          </a:p>
          <a:p>
            <a:pPr lvl="1" eaLnBrk="1" hangingPunct="1"/>
            <a:r>
              <a:rPr lang="en-US" sz="2000" dirty="0" smtClean="0"/>
              <a:t>All species came from a common ancestor.</a:t>
            </a:r>
          </a:p>
          <a:p>
            <a:pPr eaLnBrk="1" hangingPunct="1"/>
            <a:r>
              <a:rPr lang="en-US" dirty="0" smtClean="0"/>
              <a:t>In the Darwinian view, the history of life is like a tree with branches representing each new species.</a:t>
            </a:r>
          </a:p>
          <a:p>
            <a:pPr lvl="1"/>
            <a:r>
              <a:rPr lang="en-US" sz="2000" dirty="0" smtClean="0"/>
              <a:t>Each new species is simply a “modified” version of its ancestor.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919163"/>
            <a:ext cx="8535987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22-7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135063" y="1741488"/>
            <a:ext cx="7540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kumimoji="0" lang="en-US" sz="1000" b="1"/>
              <a:t>Hyracoidea</a:t>
            </a:r>
          </a:p>
          <a:p>
            <a:pPr algn="ctr"/>
            <a:r>
              <a:rPr kumimoji="0" lang="en-US" sz="1000" b="1"/>
              <a:t>(Hyraxes)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843088" y="1608138"/>
            <a:ext cx="9255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kumimoji="0" lang="en-US" sz="1000" b="1"/>
              <a:t>Sirenia</a:t>
            </a:r>
          </a:p>
          <a:p>
            <a:pPr algn="ctr"/>
            <a:r>
              <a:rPr kumimoji="0" lang="en-US" sz="1000" b="1"/>
              <a:t>(Manatees</a:t>
            </a:r>
          </a:p>
          <a:p>
            <a:pPr algn="ctr"/>
            <a:r>
              <a:rPr kumimoji="0" lang="en-US" sz="1000" b="1"/>
              <a:t>and relatives)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 rot="-5384293">
            <a:off x="335757" y="2134394"/>
            <a:ext cx="65246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kumimoji="0" lang="en-US" sz="1000" b="1"/>
              <a:t>Years ago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17563" y="2046288"/>
            <a:ext cx="4048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000" b="1"/>
              <a:t>0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817563" y="2217738"/>
            <a:ext cx="4048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000" b="1"/>
              <a:t>10,000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814388" y="2408238"/>
            <a:ext cx="4048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000" b="1"/>
              <a:t>2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811213" y="2697163"/>
            <a:ext cx="4048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000" b="1"/>
              <a:t>5.5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 rot="-5384293">
            <a:off x="11906" y="3980657"/>
            <a:ext cx="13239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kumimoji="0" lang="en-US" sz="1000" b="1"/>
              <a:t>Millions of years ago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814388" y="4037013"/>
            <a:ext cx="4048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000" b="1"/>
              <a:t>24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811213" y="4776788"/>
            <a:ext cx="4048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000" b="1"/>
              <a:t>34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 rot="-5384293">
            <a:off x="2218531" y="4431507"/>
            <a:ext cx="13239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000" b="1" i="1"/>
              <a:t>Moeritherium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 rot="-5384293">
            <a:off x="2815431" y="4218782"/>
            <a:ext cx="13239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000" b="1" i="1"/>
              <a:t>Barytherium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 rot="-5384293">
            <a:off x="3002756" y="3040857"/>
            <a:ext cx="13239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000" b="1" i="1"/>
              <a:t>Deinotherium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 rot="-5384293">
            <a:off x="3666331" y="2856707"/>
            <a:ext cx="13239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000" b="1" i="1"/>
              <a:t>Mammut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 rot="-5384293">
            <a:off x="4310856" y="3482182"/>
            <a:ext cx="13239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000" b="1" i="1"/>
              <a:t>Platybelodon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 rot="-5384293">
            <a:off x="4774406" y="2812257"/>
            <a:ext cx="13239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000" b="1" i="1"/>
              <a:t>Stegodon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 rot="-5384293">
            <a:off x="5269706" y="2815432"/>
            <a:ext cx="13239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000" b="1" i="1"/>
              <a:t>Mammuthus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6488113" y="1655763"/>
            <a:ext cx="757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 i="1"/>
              <a:t>Elephas</a:t>
            </a:r>
          </a:p>
          <a:p>
            <a:pPr algn="ctr">
              <a:lnSpc>
                <a:spcPct val="90000"/>
              </a:lnSpc>
            </a:pPr>
            <a:r>
              <a:rPr kumimoji="0" lang="en-US" sz="1000" b="1" i="1"/>
              <a:t>maximus</a:t>
            </a:r>
            <a:endParaRPr kumimoji="0" lang="en-US" sz="1000" b="1"/>
          </a:p>
          <a:p>
            <a:pPr algn="ctr">
              <a:lnSpc>
                <a:spcPct val="90000"/>
              </a:lnSpc>
            </a:pPr>
            <a:r>
              <a:rPr kumimoji="0" lang="en-US" sz="1000" b="1"/>
              <a:t>(Asia)</a:t>
            </a:r>
          </a:p>
        </p:txBody>
      </p:sp>
      <p:sp>
        <p:nvSpPr>
          <p:cNvPr id="22550" name="AutoShape 22"/>
          <p:cNvSpPr>
            <a:spLocks/>
          </p:cNvSpPr>
          <p:nvPr/>
        </p:nvSpPr>
        <p:spPr bwMode="auto">
          <a:xfrm>
            <a:off x="723900" y="2041525"/>
            <a:ext cx="123825" cy="346075"/>
          </a:xfrm>
          <a:prstGeom prst="leftBrace">
            <a:avLst>
              <a:gd name="adj1" fmla="val 232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AutoShape 23"/>
          <p:cNvSpPr>
            <a:spLocks/>
          </p:cNvSpPr>
          <p:nvPr/>
        </p:nvSpPr>
        <p:spPr bwMode="auto">
          <a:xfrm>
            <a:off x="742950" y="2413000"/>
            <a:ext cx="104775" cy="3270250"/>
          </a:xfrm>
          <a:prstGeom prst="leftBrace">
            <a:avLst>
              <a:gd name="adj1" fmla="val 2601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7119938" y="1652588"/>
            <a:ext cx="757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 i="1"/>
              <a:t>Loxodonta</a:t>
            </a:r>
          </a:p>
          <a:p>
            <a:pPr algn="ctr">
              <a:lnSpc>
                <a:spcPct val="90000"/>
              </a:lnSpc>
            </a:pPr>
            <a:r>
              <a:rPr kumimoji="0" lang="en-US" sz="1000" b="1" i="1"/>
              <a:t>africana</a:t>
            </a:r>
            <a:endParaRPr kumimoji="0" lang="en-US" sz="1000" b="1"/>
          </a:p>
          <a:p>
            <a:pPr algn="ctr">
              <a:lnSpc>
                <a:spcPct val="90000"/>
              </a:lnSpc>
            </a:pPr>
            <a:r>
              <a:rPr kumimoji="0" lang="en-US" sz="1000" b="1"/>
              <a:t>(Africa)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7843838" y="1652588"/>
            <a:ext cx="757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 i="1"/>
              <a:t>Loxodonta</a:t>
            </a:r>
          </a:p>
          <a:p>
            <a:pPr algn="ctr">
              <a:lnSpc>
                <a:spcPct val="90000"/>
              </a:lnSpc>
            </a:pPr>
            <a:r>
              <a:rPr kumimoji="0" lang="en-US" sz="1000" b="1" i="1"/>
              <a:t>cyclotis</a:t>
            </a:r>
            <a:endParaRPr kumimoji="0" lang="en-US" sz="1000" b="1"/>
          </a:p>
          <a:p>
            <a:pPr algn="ctr">
              <a:lnSpc>
                <a:spcPct val="90000"/>
              </a:lnSpc>
            </a:pPr>
            <a:r>
              <a:rPr kumimoji="0" lang="en-US" sz="1000" b="1"/>
              <a:t>(Africa)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Natural Selection and Adaptation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534400" cy="250053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Charles Darwin’s theory can be broken down into five different observations.</a:t>
            </a:r>
          </a:p>
          <a:p>
            <a:pPr marL="979487" lvl="1" indent="-514350" eaLnBrk="1" hangingPunct="1"/>
            <a:r>
              <a:rPr lang="en-US" sz="2000" b="1" dirty="0" smtClean="0"/>
              <a:t>Observation #1</a:t>
            </a:r>
            <a:r>
              <a:rPr lang="en-US" sz="2000" dirty="0" smtClean="0"/>
              <a:t>: For any species, population sizes would increase exponentially if all individuals that are born reproduced successfully.</a:t>
            </a:r>
          </a:p>
        </p:txBody>
      </p:sp>
      <p:pic>
        <p:nvPicPr>
          <p:cNvPr id="38914" name="Picture 2" descr="http://www.quantrek.org/population%20grow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200802"/>
            <a:ext cx="3352800" cy="2657198"/>
          </a:xfrm>
          <a:prstGeom prst="rect">
            <a:avLst/>
          </a:prstGeom>
          <a:noFill/>
        </p:spPr>
      </p:pic>
      <p:pic>
        <p:nvPicPr>
          <p:cNvPr id="6" name="Picture 8" descr="22_08Overreproduction_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947886"/>
            <a:ext cx="294242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3948773"/>
          </a:xfrm>
        </p:spPr>
        <p:txBody>
          <a:bodyPr/>
          <a:lstStyle/>
          <a:p>
            <a:pPr eaLnBrk="1" hangingPunct="1"/>
            <a:r>
              <a:rPr lang="en-US" b="1" dirty="0" smtClean="0"/>
              <a:t>Observation #2:</a:t>
            </a:r>
            <a:r>
              <a:rPr lang="en-US" dirty="0" smtClean="0"/>
              <a:t> Populations tend to be stable in size, except for seasonal fluctuations</a:t>
            </a:r>
          </a:p>
          <a:p>
            <a:pPr eaLnBrk="1" hangingPunct="1"/>
            <a:r>
              <a:rPr lang="en-US" b="1" dirty="0" smtClean="0"/>
              <a:t>Observation #3:</a:t>
            </a:r>
            <a:r>
              <a:rPr lang="en-US" dirty="0" smtClean="0"/>
              <a:t> Resources are limited</a:t>
            </a:r>
          </a:p>
          <a:p>
            <a:pPr eaLnBrk="1" hangingPunct="1"/>
            <a:r>
              <a:rPr lang="en-US" b="1" dirty="0" smtClean="0"/>
              <a:t>Observation #4: </a:t>
            </a:r>
            <a:r>
              <a:rPr lang="en-US" dirty="0" smtClean="0"/>
              <a:t>Members of a population vary in their characteristics; no two individuals are exactly alike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" name="Picture 5" descr="22_09LadybirdBeetleVary_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962400"/>
            <a:ext cx="5638800" cy="272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1234184"/>
          </a:xfrm>
        </p:spPr>
        <p:txBody>
          <a:bodyPr/>
          <a:lstStyle/>
          <a:p>
            <a:r>
              <a:rPr lang="en-US" dirty="0" smtClean="0"/>
              <a:t>Observation #5: Much of this variation is heritable</a:t>
            </a:r>
          </a:p>
          <a:p>
            <a:endParaRPr lang="en-US" dirty="0"/>
          </a:p>
        </p:txBody>
      </p:sp>
      <p:pic>
        <p:nvPicPr>
          <p:cNvPr id="76802" name="Picture 2" descr="http://t2.gstatic.com/images?q=tbn:ANd9GcRy5eFu9F4UT9vYL2zjma4utdvzAeHXErMlvF8M6BIzRSViq8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09800"/>
            <a:ext cx="3733800" cy="2796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5410200" cy="381950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Conclusion #1: </a:t>
            </a:r>
            <a:r>
              <a:rPr lang="en-US" sz="2800" dirty="0" smtClean="0"/>
              <a:t>More individuals are produced than the environment can support; </a:t>
            </a:r>
          </a:p>
          <a:p>
            <a:pPr lvl="1" eaLnBrk="1" hangingPunct="1"/>
            <a:r>
              <a:rPr lang="en-US" sz="2000" dirty="0" smtClean="0"/>
              <a:t>Frogs lay thousands of eggs at a time, but only about 1% survive to adulthood.</a:t>
            </a:r>
          </a:p>
        </p:txBody>
      </p:sp>
      <p:pic>
        <p:nvPicPr>
          <p:cNvPr id="34818" name="Picture 2" descr="http://magickcanoe.com/frogs/frog-eggs-15-04-1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81200"/>
            <a:ext cx="2819400" cy="25508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6388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Play the Roll for Survival Game!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hlinkClick r:id="rId3"/>
            </a:endParaRPr>
          </a:p>
          <a:p>
            <a:r>
              <a:rPr lang="en-US" sz="2400" dirty="0" smtClean="0">
                <a:hlinkClick r:id="rId3"/>
              </a:rPr>
              <a:t>http://www.torontozoo.com/adoptapond/3games.asp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001000" cy="53707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is a </a:t>
            </a:r>
            <a:r>
              <a:rPr lang="en-US" sz="2800" b="1" dirty="0" smtClean="0"/>
              <a:t>behavioral adaptation</a:t>
            </a:r>
            <a:r>
              <a:rPr lang="en-US" sz="2800" dirty="0" smtClean="0"/>
              <a:t>, a specific action that increases its chances of survival.</a:t>
            </a:r>
          </a:p>
          <a:p>
            <a:r>
              <a:rPr lang="en-US" sz="2800" dirty="0" smtClean="0"/>
              <a:t>Most of the beetle’s other characteristics are the same as every other beetle on Earth.</a:t>
            </a:r>
          </a:p>
          <a:p>
            <a:pPr lvl="1"/>
            <a:r>
              <a:rPr lang="en-US" sz="2000" dirty="0" smtClean="0"/>
              <a:t>Hard shell</a:t>
            </a:r>
          </a:p>
          <a:p>
            <a:pPr lvl="1"/>
            <a:r>
              <a:rPr lang="en-US" sz="2000" dirty="0" smtClean="0"/>
              <a:t>Six legs</a:t>
            </a:r>
          </a:p>
          <a:p>
            <a:pPr lvl="1"/>
            <a:r>
              <a:rPr lang="en-US" sz="2000" dirty="0" smtClean="0"/>
              <a:t>Two pairs of wings</a:t>
            </a:r>
          </a:p>
          <a:p>
            <a:r>
              <a:rPr lang="en-US" sz="2800" dirty="0" smtClean="0"/>
              <a:t>How did this new species of beetle evolve?</a:t>
            </a:r>
          </a:p>
          <a:p>
            <a:r>
              <a:rPr lang="en-US" sz="2800" dirty="0" smtClean="0"/>
              <a:t>What is its relationship with other beetles?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252684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Inference #2: Survival depends in part on inherited traits.</a:t>
            </a:r>
          </a:p>
          <a:p>
            <a:pPr lvl="1" eaLnBrk="1" hangingPunct="1"/>
            <a:r>
              <a:rPr lang="en-US" sz="2400" dirty="0" smtClean="0"/>
              <a:t>Individuals with traits that give them an advantage are more likely to reproduce and have offspring.</a:t>
            </a:r>
          </a:p>
        </p:txBody>
      </p:sp>
      <p:pic>
        <p:nvPicPr>
          <p:cNvPr id="32770" name="Picture 2" descr="http://animals.nationalgeographic.com/staticfiles/NGS/Shared/StaticFiles/animals/images/primary/dyeing-poison-dart-fr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505200"/>
            <a:ext cx="3702991" cy="2552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2526846"/>
          </a:xfrm>
        </p:spPr>
        <p:txBody>
          <a:bodyPr/>
          <a:lstStyle/>
          <a:p>
            <a:pPr eaLnBrk="1" hangingPunct="1"/>
            <a:r>
              <a:rPr lang="en-US" dirty="0" smtClean="0"/>
              <a:t>Inference #3: Individuals that reproduce the most will pass favorable characteristics to their offspring.</a:t>
            </a:r>
          </a:p>
          <a:p>
            <a:pPr lvl="1" eaLnBrk="1" hangingPunct="1"/>
            <a:r>
              <a:rPr lang="en-US" dirty="0" smtClean="0"/>
              <a:t>Over generations, these characteristics will accumulate.</a:t>
            </a:r>
          </a:p>
        </p:txBody>
      </p:sp>
      <p:pic>
        <p:nvPicPr>
          <p:cNvPr id="31746" name="Picture 2" descr="http://www.exploringnature.org/graphics/adaptation_jpgs/camel_adap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90800"/>
            <a:ext cx="5640614" cy="3789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of Natural Selection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3962400"/>
          </a:xfrm>
        </p:spPr>
        <p:txBody>
          <a:bodyPr/>
          <a:lstStyle/>
          <a:p>
            <a:pPr eaLnBrk="1" hangingPunct="1"/>
            <a:r>
              <a:rPr lang="en-US" dirty="0" smtClean="0"/>
              <a:t>Natural selection is differential success in reproduction from interaction between individuals that vary in heritable traits and their environment</a:t>
            </a:r>
          </a:p>
          <a:p>
            <a:pPr eaLnBrk="1" hangingPunct="1"/>
            <a:r>
              <a:rPr lang="en-US" dirty="0" smtClean="0"/>
              <a:t>Natural selection produces an increase over time in adaptation of organisms to their environment</a:t>
            </a:r>
          </a:p>
          <a:p>
            <a:pPr eaLnBrk="1" hangingPunct="1"/>
            <a:r>
              <a:rPr lang="en-US" dirty="0" smtClean="0"/>
              <a:t>If an environment changes over time, natural selection may result in adaptation to these new conditions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225" y="227013"/>
            <a:ext cx="5797550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22-11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119313" y="265113"/>
            <a:ext cx="14128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500" b="1"/>
              <a:t>A flower mantid</a:t>
            </a:r>
          </a:p>
          <a:p>
            <a:pPr>
              <a:lnSpc>
                <a:spcPct val="90000"/>
              </a:lnSpc>
            </a:pPr>
            <a:r>
              <a:rPr kumimoji="0" lang="en-US" sz="1500" b="1"/>
              <a:t>in Malaysia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136775" y="3616325"/>
            <a:ext cx="14128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500" b="1"/>
              <a:t>A stick mantid</a:t>
            </a:r>
          </a:p>
          <a:p>
            <a:pPr>
              <a:lnSpc>
                <a:spcPct val="90000"/>
              </a:lnSpc>
            </a:pPr>
            <a:r>
              <a:rPr kumimoji="0" lang="en-US" sz="1500" b="1"/>
              <a:t>in Africa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534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Modern Application of Darwin’s Theory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534400" cy="1828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Darwin’s theory of evolution continues to be tested by how effectively it can account for additional observations and experimental outcomes.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534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Case Study: Predation in Guppy Populations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534400" cy="3429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The population of wild guppies were studied in two situations:</a:t>
            </a:r>
          </a:p>
          <a:p>
            <a:pPr lvl="1" eaLnBrk="1" hangingPunct="1"/>
            <a:r>
              <a:rPr lang="en-US" sz="2400" dirty="0" smtClean="0"/>
              <a:t>In pools containing pike-cichlids, which hunt and eat guppies intensely.</a:t>
            </a:r>
          </a:p>
          <a:p>
            <a:pPr lvl="1" eaLnBrk="1" hangingPunct="1"/>
            <a:r>
              <a:rPr lang="en-US" sz="2400" dirty="0" smtClean="0"/>
              <a:t>In pools containing killifish, which do not hunt the guppies as often.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633413"/>
            <a:ext cx="8535987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22-12a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66738" y="2300288"/>
            <a:ext cx="244475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600" b="1"/>
              <a:t>Predator: Killifish; preys</a:t>
            </a:r>
          </a:p>
          <a:p>
            <a:r>
              <a:rPr kumimoji="0" lang="en-US" sz="1600" b="1"/>
              <a:t>mainly on small guppies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73088" y="3097213"/>
            <a:ext cx="19685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600" b="1"/>
              <a:t>Guppies: </a:t>
            </a:r>
          </a:p>
          <a:p>
            <a:r>
              <a:rPr kumimoji="0" lang="en-US" sz="1600" b="1"/>
              <a:t>Larger at</a:t>
            </a:r>
          </a:p>
          <a:p>
            <a:r>
              <a:rPr kumimoji="0" lang="en-US" sz="1600" b="1"/>
              <a:t>sexual maturity</a:t>
            </a:r>
          </a:p>
          <a:p>
            <a:r>
              <a:rPr kumimoji="0" lang="en-US" sz="1600" b="1"/>
              <a:t>than those in </a:t>
            </a:r>
          </a:p>
          <a:p>
            <a:r>
              <a:rPr kumimoji="0" lang="en-US" sz="1600" b="1"/>
              <a:t>“pike-cichlid pools”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083050" y="1831975"/>
            <a:ext cx="1428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600" b="1"/>
              <a:t>Experimental</a:t>
            </a:r>
          </a:p>
          <a:p>
            <a:r>
              <a:rPr kumimoji="0" lang="en-US" sz="1600" b="1"/>
              <a:t>transplant of</a:t>
            </a:r>
          </a:p>
          <a:p>
            <a:r>
              <a:rPr kumimoji="0" lang="en-US" sz="1600" b="1"/>
              <a:t>guppies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743075" y="4997450"/>
            <a:ext cx="5213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600" b="1"/>
              <a:t>Predator: Pike-cichlid; preys mainly on large guppies 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713038" y="5448300"/>
            <a:ext cx="4000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600" b="1"/>
              <a:t>Guppies: Smaller at sexual maturity than</a:t>
            </a:r>
          </a:p>
          <a:p>
            <a:r>
              <a:rPr kumimoji="0" lang="en-US" sz="1600" b="1"/>
              <a:t>those in “killifish pools” 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727825" y="762000"/>
            <a:ext cx="2087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600" b="1"/>
              <a:t>Pools with killifish</a:t>
            </a:r>
          </a:p>
          <a:p>
            <a:r>
              <a:rPr kumimoji="0" lang="en-US" sz="1600" b="1"/>
              <a:t>but no guppies prior</a:t>
            </a:r>
          </a:p>
          <a:p>
            <a:r>
              <a:rPr kumimoji="0" lang="en-US" sz="1600" b="1"/>
              <a:t>to transplant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2157413"/>
            <a:ext cx="8535987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22-12b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415088" y="2574925"/>
            <a:ext cx="22844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400" b="1"/>
              <a:t>Control population:</a:t>
            </a:r>
          </a:p>
          <a:p>
            <a:r>
              <a:rPr kumimoji="0" lang="en-US" sz="1400" b="1"/>
              <a:t>Guppies from pools with</a:t>
            </a:r>
          </a:p>
          <a:p>
            <a:r>
              <a:rPr kumimoji="0" lang="en-US" sz="1400" b="1"/>
              <a:t>pike-cichlids as predators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410325" y="3379788"/>
            <a:ext cx="22367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400" b="1"/>
              <a:t>Experimental population:</a:t>
            </a:r>
          </a:p>
          <a:p>
            <a:r>
              <a:rPr kumimoji="0" lang="en-US" sz="1400" b="1"/>
              <a:t>Guppies transplanted to</a:t>
            </a:r>
          </a:p>
          <a:p>
            <a:r>
              <a:rPr kumimoji="0" lang="en-US" sz="1400" b="1"/>
              <a:t>pools with killifish as </a:t>
            </a:r>
          </a:p>
          <a:p>
            <a:r>
              <a:rPr kumimoji="0" lang="en-US" sz="1400" b="1"/>
              <a:t>predators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465763" y="2552700"/>
            <a:ext cx="29686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92.3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130800" y="3830638"/>
            <a:ext cx="6397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300" b="1"/>
              <a:t>Females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 rot="-5400000">
            <a:off x="2800350" y="2921000"/>
            <a:ext cx="16176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kumimoji="0" lang="en-US" sz="1400" b="1"/>
              <a:t>Age of guppies</a:t>
            </a:r>
          </a:p>
          <a:p>
            <a:pPr algn="ctr"/>
            <a:r>
              <a:rPr kumimoji="0" lang="en-US" sz="1400" b="1"/>
              <a:t>at maturity (days)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445000" y="3833813"/>
            <a:ext cx="6397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300" b="1"/>
              <a:t>Males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167313" y="2597150"/>
            <a:ext cx="29686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85.7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691063" y="2930525"/>
            <a:ext cx="29686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58.2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4395788" y="3022600"/>
            <a:ext cx="29686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48.5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3840163" y="2544763"/>
            <a:ext cx="28416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300" b="1"/>
              <a:t>100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840163" y="2776538"/>
            <a:ext cx="28416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300" b="1"/>
              <a:t>80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3836988" y="3011488"/>
            <a:ext cx="28416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300" b="1"/>
              <a:t>60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3836988" y="3246438"/>
            <a:ext cx="28416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300" b="1"/>
              <a:t>40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3840163" y="3481388"/>
            <a:ext cx="28416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300" b="1"/>
              <a:t>20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2651125" y="2530475"/>
            <a:ext cx="4524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185.6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2378075" y="3832225"/>
            <a:ext cx="63976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300" b="1"/>
              <a:t>Females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 rot="-5400000">
            <a:off x="-25400" y="2943226"/>
            <a:ext cx="1652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kumimoji="0" lang="en-US" sz="1400" b="1" dirty="0"/>
              <a:t>Mass of guppies</a:t>
            </a:r>
          </a:p>
          <a:p>
            <a:pPr algn="ctr"/>
            <a:r>
              <a:rPr kumimoji="0" lang="en-US" sz="1400" b="1" dirty="0"/>
              <a:t>at maturity (mg)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1708150" y="3835400"/>
            <a:ext cx="63976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300" b="1"/>
              <a:t>Males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2346325" y="2657475"/>
            <a:ext cx="4524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161.5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1946275" y="3184525"/>
            <a:ext cx="4524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76.1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1635125" y="3203575"/>
            <a:ext cx="4524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67.5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1060450" y="2533650"/>
            <a:ext cx="2968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300" b="1"/>
              <a:t>200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1060450" y="2768600"/>
            <a:ext cx="2968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300" b="1"/>
              <a:t>160</a:t>
            </a: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1057275" y="3003550"/>
            <a:ext cx="2968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300" b="1"/>
              <a:t>120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1063625" y="3238500"/>
            <a:ext cx="2968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300" b="1" dirty="0"/>
              <a:t>80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1060450" y="3470275"/>
            <a:ext cx="2936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300" b="1"/>
              <a:t>40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304800" y="4762042"/>
            <a:ext cx="8534400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49263" eaLnBrk="1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</a:rPr>
              <a:t>Guppies living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</a:rPr>
              <a:t> with the pike-cichlid predators matured much more quickly.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</a:endParaRPr>
          </a:p>
          <a:p>
            <a:pPr marL="914400" lvl="1" indent="-449263" eaLnBrk="1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</a:rPr>
              <a:t>This is an adaptation that increased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</a:rPr>
              <a:t> their chances of reproducing before being eaten.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63500" eaLnBrk="1" hangingPunct="1"/>
            <a:r>
              <a:rPr lang="en-US" smtClean="0"/>
              <a:t>The Evolution of Drug-Resistant HIV</a:t>
            </a:r>
            <a:endParaRPr lang="en-US" b="0" smtClean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1"/>
            <a:ext cx="8839200" cy="3810000"/>
          </a:xfrm>
        </p:spPr>
        <p:txBody>
          <a:bodyPr/>
          <a:lstStyle/>
          <a:p>
            <a:pPr eaLnBrk="1" hangingPunct="1"/>
            <a:r>
              <a:rPr lang="en-US" dirty="0" smtClean="0"/>
              <a:t>Many drugs have been developed to treat HIV, but the viruses evolve resistance very quickly.</a:t>
            </a:r>
          </a:p>
          <a:p>
            <a:pPr eaLnBrk="1" hangingPunct="1"/>
            <a:r>
              <a:rPr lang="en-US" dirty="0" smtClean="0"/>
              <a:t>One example is a drug called </a:t>
            </a:r>
            <a:r>
              <a:rPr lang="en-US" dirty="0" err="1" smtClean="0"/>
              <a:t>Epivir</a:t>
            </a:r>
            <a:r>
              <a:rPr lang="en-US" dirty="0" smtClean="0"/>
              <a:t>, or 3TC.  </a:t>
            </a:r>
          </a:p>
          <a:p>
            <a:pPr lvl="1" eaLnBrk="1" hangingPunct="1"/>
            <a:r>
              <a:rPr lang="en-US" sz="2000" dirty="0" smtClean="0"/>
              <a:t>This drug stops HIV from infecting healthy cells.</a:t>
            </a:r>
          </a:p>
          <a:p>
            <a:pPr eaLnBrk="1" hangingPunct="1"/>
            <a:r>
              <a:rPr lang="en-US" dirty="0" smtClean="0"/>
              <a:t>Initially, the drug works very well.  However, over time, viruses that develop resistance to the drug survive and reproduce much more and pass that trait along.</a:t>
            </a:r>
          </a:p>
          <a:p>
            <a:pPr lvl="1" eaLnBrk="1" hangingPunct="1"/>
            <a:r>
              <a:rPr lang="en-US" sz="2000" dirty="0" smtClean="0"/>
              <a:t>After about a month, nearly 100% of the patient’s viruses are resistant.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5" y="227013"/>
            <a:ext cx="8261350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22-13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590925" y="3386138"/>
            <a:ext cx="165576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800" b="1">
                <a:solidFill>
                  <a:srgbClr val="ED181E"/>
                </a:solidFill>
              </a:rPr>
              <a:t>Patient No. 3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62575" y="1530350"/>
            <a:ext cx="1655763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800" b="1">
                <a:solidFill>
                  <a:srgbClr val="1822CD"/>
                </a:solidFill>
              </a:rPr>
              <a:t>Patient No. 2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927225" y="1087438"/>
            <a:ext cx="83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800" b="1"/>
              <a:t>Patient </a:t>
            </a:r>
          </a:p>
          <a:p>
            <a:pPr>
              <a:lnSpc>
                <a:spcPct val="90000"/>
              </a:lnSpc>
            </a:pPr>
            <a:r>
              <a:rPr kumimoji="0" lang="en-US" sz="1800" b="1"/>
              <a:t>No. 1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968375" y="874713"/>
            <a:ext cx="473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90000"/>
              </a:lnSpc>
            </a:pPr>
            <a:r>
              <a:rPr kumimoji="0" lang="en-US" sz="1800" b="1"/>
              <a:t>100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993775" y="1979613"/>
            <a:ext cx="473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90000"/>
              </a:lnSpc>
            </a:pPr>
            <a:r>
              <a:rPr kumimoji="0" lang="en-US" sz="1800" b="1"/>
              <a:t>75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003300" y="3100388"/>
            <a:ext cx="473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90000"/>
              </a:lnSpc>
            </a:pPr>
            <a:r>
              <a:rPr kumimoji="0" lang="en-US" sz="1800" b="1"/>
              <a:t>50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996950" y="4213225"/>
            <a:ext cx="473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90000"/>
              </a:lnSpc>
            </a:pPr>
            <a:r>
              <a:rPr kumimoji="0" lang="en-US" sz="1800" b="1"/>
              <a:t>25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1006475" y="5349875"/>
            <a:ext cx="473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90000"/>
              </a:lnSpc>
            </a:pPr>
            <a:r>
              <a:rPr kumimoji="0" lang="en-US" sz="1800" b="1"/>
              <a:t>0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531938" y="5645150"/>
            <a:ext cx="2032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/>
              <a:t>0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660650" y="5622925"/>
            <a:ext cx="2032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/>
              <a:t>2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3797300" y="5624513"/>
            <a:ext cx="2032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/>
              <a:t>4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4854575" y="5634038"/>
            <a:ext cx="2032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/>
              <a:t>6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6022975" y="5627688"/>
            <a:ext cx="2032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/>
              <a:t>8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7096125" y="5637213"/>
            <a:ext cx="29051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/>
              <a:t>10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8193088" y="5622925"/>
            <a:ext cx="290512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/>
              <a:t>12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4686300" y="5997575"/>
            <a:ext cx="909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/>
              <a:t>Weeks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 rot="-5400000">
            <a:off x="-781050" y="2720976"/>
            <a:ext cx="3330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/>
              <a:t>Percent of HIV resistant to 3TC</a:t>
            </a:r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2492375" y="1484313"/>
            <a:ext cx="285750" cy="301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H="1">
            <a:off x="3032125" y="3516313"/>
            <a:ext cx="500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H="1" flipV="1">
            <a:off x="4945063" y="1365250"/>
            <a:ext cx="381000" cy="301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001000" cy="397349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Evolution</a:t>
            </a:r>
            <a:r>
              <a:rPr lang="en-US" sz="2800" dirty="0" smtClean="0"/>
              <a:t> is the theory that every species that exists on Earth is a descendent of an ancient ancestor.</a:t>
            </a:r>
          </a:p>
          <a:p>
            <a:pPr lvl="1"/>
            <a:r>
              <a:rPr lang="en-US" sz="2400" dirty="0" smtClean="0"/>
              <a:t>If you were to trace the history of any two species back far enough, they should eventually intersect.</a:t>
            </a:r>
          </a:p>
          <a:p>
            <a:pPr lvl="2"/>
            <a:r>
              <a:rPr lang="en-US" sz="2400" dirty="0" smtClean="0"/>
              <a:t>All species have a </a:t>
            </a:r>
            <a:r>
              <a:rPr lang="en-US" sz="2400" u="sng" dirty="0" smtClean="0"/>
              <a:t>common ancestor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Evidence of Evolution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2095958"/>
          </a:xfrm>
        </p:spPr>
        <p:txBody>
          <a:bodyPr/>
          <a:lstStyle/>
          <a:p>
            <a:pPr eaLnBrk="1" hangingPunct="1"/>
            <a:r>
              <a:rPr lang="en-US" dirty="0" smtClean="0"/>
              <a:t>Evolution is a theory.</a:t>
            </a:r>
          </a:p>
          <a:p>
            <a:pPr eaLnBrk="1" hangingPunct="1"/>
            <a:r>
              <a:rPr lang="en-US" dirty="0" smtClean="0"/>
              <a:t>As a theory, some aspects of it may be changed as new discoveries are made, but there is a large amount of evidence to support the idea in general.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Homology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3237809"/>
          </a:xfrm>
        </p:spPr>
        <p:txBody>
          <a:bodyPr/>
          <a:lstStyle/>
          <a:p>
            <a:pPr eaLnBrk="1" hangingPunct="1"/>
            <a:r>
              <a:rPr lang="en-US" dirty="0" smtClean="0"/>
              <a:t>According to the theory of evolution, if new species develop from common ancestors, they should share many physical features.</a:t>
            </a:r>
          </a:p>
          <a:p>
            <a:pPr eaLnBrk="1" hangingPunct="1"/>
            <a:r>
              <a:rPr lang="en-US" b="1" dirty="0" smtClean="0"/>
              <a:t>Homology</a:t>
            </a:r>
            <a:r>
              <a:rPr lang="en-US" dirty="0" smtClean="0"/>
              <a:t> is the similarity between two organisms due to common ancestry.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Anatomical Homologies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4939814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Homologous structures </a:t>
            </a:r>
            <a:r>
              <a:rPr lang="en-US" sz="2800" dirty="0" smtClean="0"/>
              <a:t>are specific parts of the anatomy that show small variations on a common design.</a:t>
            </a:r>
          </a:p>
          <a:p>
            <a:pPr lvl="1" eaLnBrk="1" hangingPunct="1"/>
            <a:r>
              <a:rPr lang="en-US" sz="2400" dirty="0" smtClean="0"/>
              <a:t>Example:</a:t>
            </a:r>
          </a:p>
          <a:p>
            <a:pPr lvl="2" eaLnBrk="1" hangingPunct="1"/>
            <a:r>
              <a:rPr lang="en-US" sz="2400" dirty="0" smtClean="0"/>
              <a:t>Human arm:  Used for lifting and using tools</a:t>
            </a:r>
          </a:p>
          <a:p>
            <a:pPr lvl="2" eaLnBrk="1" hangingPunct="1"/>
            <a:r>
              <a:rPr lang="en-US" sz="2400" dirty="0" smtClean="0"/>
              <a:t>Cat leg – Used for walking and climbing</a:t>
            </a:r>
          </a:p>
          <a:p>
            <a:pPr lvl="2" eaLnBrk="1" hangingPunct="1"/>
            <a:r>
              <a:rPr lang="en-US" sz="2400" dirty="0" smtClean="0"/>
              <a:t>Whale fin – Used for swimming</a:t>
            </a:r>
          </a:p>
          <a:p>
            <a:pPr lvl="2" eaLnBrk="1" hangingPunct="1"/>
            <a:r>
              <a:rPr lang="en-US" sz="2400" dirty="0" smtClean="0"/>
              <a:t>Bat wing – Used for flying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279400"/>
            <a:ext cx="8535987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22-14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20725" y="6183313"/>
            <a:ext cx="85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/>
              <a:t>Human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381250" y="6176963"/>
            <a:ext cx="85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/>
              <a:t>Cat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629150" y="6170613"/>
            <a:ext cx="85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/>
              <a:t>Whale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051675" y="6172200"/>
            <a:ext cx="85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/>
              <a:t>Bat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138499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Comparative embryology </a:t>
            </a:r>
            <a:r>
              <a:rPr lang="en-US" sz="2800" dirty="0" smtClean="0"/>
              <a:t>is the common characteristics of two organisms in the embryo stage.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587500"/>
            <a:ext cx="8535987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22-15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74663" y="4833938"/>
            <a:ext cx="2187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800" b="1"/>
              <a:t>Chick embryo (LM)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056188" y="4835525"/>
            <a:ext cx="2187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800" b="1"/>
              <a:t>Human embryo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462338" y="2471738"/>
            <a:ext cx="129063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800" b="1" dirty="0"/>
              <a:t>Pharyngeal</a:t>
            </a:r>
          </a:p>
          <a:p>
            <a:pPr>
              <a:lnSpc>
                <a:spcPct val="90000"/>
              </a:lnSpc>
            </a:pPr>
            <a:r>
              <a:rPr kumimoji="0" lang="en-US" sz="1800" b="1" dirty="0" smtClean="0"/>
              <a:t>pouches </a:t>
            </a:r>
          </a:p>
          <a:p>
            <a:pPr>
              <a:lnSpc>
                <a:spcPct val="90000"/>
              </a:lnSpc>
            </a:pPr>
            <a:r>
              <a:rPr kumimoji="0" lang="en-US" sz="1800" b="1" dirty="0" smtClean="0"/>
              <a:t>(gill slits)</a:t>
            </a:r>
            <a:endParaRPr kumimoji="0" lang="en-US" sz="1800" b="1" dirty="0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733800" y="3810000"/>
            <a:ext cx="129063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800" b="1" dirty="0" smtClean="0"/>
              <a:t>Tail</a:t>
            </a:r>
            <a:endParaRPr kumimoji="0" lang="en-US" sz="1800" b="1" dirty="0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V="1">
            <a:off x="4521200" y="3076575"/>
            <a:ext cx="2546350" cy="7905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4518025" y="3076575"/>
            <a:ext cx="2546350" cy="790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V="1">
            <a:off x="1844675" y="3946525"/>
            <a:ext cx="156845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1771650" y="2308225"/>
            <a:ext cx="1641475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 flipV="1">
            <a:off x="1930400" y="2187575"/>
            <a:ext cx="148590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H="1">
            <a:off x="4724400" y="2489200"/>
            <a:ext cx="2076450" cy="104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4724400" y="2593975"/>
            <a:ext cx="2241550" cy="95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H="1">
            <a:off x="4718050" y="2492375"/>
            <a:ext cx="2076450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4718050" y="2597150"/>
            <a:ext cx="2241550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5370701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Vestigial organs </a:t>
            </a:r>
            <a:r>
              <a:rPr lang="en-US" sz="2800" dirty="0" smtClean="0"/>
              <a:t>are remnants of structures that were important in the organism’s ancestors, but are no longer necessary.</a:t>
            </a:r>
          </a:p>
          <a:p>
            <a:pPr lvl="1" eaLnBrk="1" hangingPunct="1"/>
            <a:r>
              <a:rPr lang="en-US" sz="2400" dirty="0" smtClean="0"/>
              <a:t>In humans, examples of vestigial organs would include:</a:t>
            </a:r>
          </a:p>
          <a:p>
            <a:pPr lvl="2" eaLnBrk="1" hangingPunct="1"/>
            <a:r>
              <a:rPr lang="en-US" sz="2400" dirty="0" smtClean="0"/>
              <a:t>The appendix</a:t>
            </a:r>
          </a:p>
          <a:p>
            <a:pPr lvl="2" eaLnBrk="1" hangingPunct="1"/>
            <a:r>
              <a:rPr lang="en-US" sz="2400" dirty="0" smtClean="0"/>
              <a:t>Tailbone</a:t>
            </a:r>
          </a:p>
          <a:p>
            <a:pPr lvl="2" eaLnBrk="1" hangingPunct="1"/>
            <a:r>
              <a:rPr lang="en-US" sz="2400" dirty="0" smtClean="0"/>
              <a:t>Wisdom teeth</a:t>
            </a:r>
          </a:p>
          <a:p>
            <a:pPr lvl="2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Molecular Homologies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437966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Homology can also be present at the molecular level.</a:t>
            </a:r>
          </a:p>
          <a:p>
            <a:pPr eaLnBrk="1" hangingPunct="1"/>
            <a:r>
              <a:rPr lang="en-US" sz="2800" u="sng" dirty="0" smtClean="0"/>
              <a:t>Sequences of DNA in chromosomes</a:t>
            </a:r>
            <a:r>
              <a:rPr lang="en-US" sz="2800" dirty="0" smtClean="0"/>
              <a:t>, or </a:t>
            </a:r>
            <a:r>
              <a:rPr lang="en-US" sz="2800" u="sng" dirty="0" smtClean="0"/>
              <a:t>sequences of amino acids in proteins </a:t>
            </a:r>
            <a:r>
              <a:rPr lang="en-US" sz="2800" dirty="0" smtClean="0"/>
              <a:t>can be compared to see how closely related two organisms may be.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850" y="227013"/>
            <a:ext cx="5956300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22-16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256088" y="352425"/>
            <a:ext cx="290988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400" b="1"/>
              <a:t>Percent of Amino Acids That Are</a:t>
            </a:r>
          </a:p>
          <a:p>
            <a:r>
              <a:rPr kumimoji="0" lang="en-US" sz="1400" b="1"/>
              <a:t>Identical to the Amino Acids in a</a:t>
            </a:r>
          </a:p>
          <a:p>
            <a:r>
              <a:rPr kumimoji="0" lang="en-US" sz="1400" b="1"/>
              <a:t>Human Hemoglobin Polypeptide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837363" y="1449388"/>
            <a:ext cx="59213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400" b="1"/>
              <a:t>100%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696075" y="2332038"/>
            <a:ext cx="59213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400" b="1"/>
              <a:t>95%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491288" y="3214688"/>
            <a:ext cx="59213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400" b="1"/>
              <a:t>87%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016625" y="4097338"/>
            <a:ext cx="59213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400" b="1"/>
              <a:t>69%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5629275" y="4979988"/>
            <a:ext cx="59213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400" b="1"/>
              <a:t>54%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4575175" y="5862638"/>
            <a:ext cx="59213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400" b="1"/>
              <a:t>14%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870075" y="2324100"/>
            <a:ext cx="1377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400" b="1"/>
              <a:t>Rhesus monkey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1871663" y="754063"/>
            <a:ext cx="1377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400" b="1"/>
              <a:t>Species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1881188" y="1438275"/>
            <a:ext cx="1377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400" b="1"/>
              <a:t>Human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1882775" y="3217863"/>
            <a:ext cx="1377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400" b="1"/>
              <a:t>Mouse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1884363" y="4100513"/>
            <a:ext cx="1377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400" b="1"/>
              <a:t>Chicken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1878013" y="4991100"/>
            <a:ext cx="1377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400" b="1"/>
              <a:t>Frog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1871663" y="5873750"/>
            <a:ext cx="1377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400" b="1"/>
              <a:t>Lamprey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Convergent Evolution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3668697"/>
          </a:xfrm>
        </p:spPr>
        <p:txBody>
          <a:bodyPr/>
          <a:lstStyle/>
          <a:p>
            <a:pPr eaLnBrk="1" hangingPunct="1"/>
            <a:r>
              <a:rPr lang="en-US" dirty="0" smtClean="0"/>
              <a:t>Organisms that are not closely related but live in similar environments may have similar adaptations.  This is called </a:t>
            </a:r>
            <a:r>
              <a:rPr lang="en-US" b="1" dirty="0" smtClean="0"/>
              <a:t>convergent evolution.</a:t>
            </a:r>
          </a:p>
          <a:p>
            <a:pPr eaLnBrk="1" hangingPunct="1"/>
            <a:r>
              <a:rPr lang="en-US" dirty="0" smtClean="0"/>
              <a:t>These organisms may have </a:t>
            </a:r>
            <a:r>
              <a:rPr lang="en-US" b="1" dirty="0" smtClean="0"/>
              <a:t>analogous structures, </a:t>
            </a:r>
            <a:r>
              <a:rPr lang="en-US" dirty="0" smtClean="0"/>
              <a:t>or adaptations with similar functions, but completely different structure.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609600"/>
          </a:xfrm>
        </p:spPr>
        <p:txBody>
          <a:bodyPr/>
          <a:lstStyle/>
          <a:p>
            <a:r>
              <a:rPr lang="en-US" dirty="0" smtClean="0"/>
              <a:t>Vegetable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962400"/>
            <a:ext cx="8001000" cy="2526846"/>
          </a:xfrm>
        </p:spPr>
        <p:txBody>
          <a:bodyPr/>
          <a:lstStyle/>
          <a:p>
            <a:r>
              <a:rPr lang="en-US" dirty="0" smtClean="0"/>
              <a:t>Many of the green vegetables we eat came from the same original ancestor, and were bred for different characteristics.</a:t>
            </a:r>
          </a:p>
          <a:p>
            <a:r>
              <a:rPr lang="en-US" dirty="0" smtClean="0"/>
              <a:t>This is an example of </a:t>
            </a:r>
            <a:r>
              <a:rPr lang="en-US" b="1" dirty="0" smtClean="0"/>
              <a:t>artificial selection</a:t>
            </a:r>
            <a:r>
              <a:rPr lang="en-US" dirty="0" smtClean="0"/>
              <a:t>, because these breeds were created by human action.</a:t>
            </a:r>
          </a:p>
        </p:txBody>
      </p:sp>
      <p:pic>
        <p:nvPicPr>
          <p:cNvPr id="86018" name="Picture 2" descr="http://campus.udayton.edu/~INSS/Dillon230/WebUNIT-III/2ArtificialSelection-cabbage_files/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66800"/>
            <a:ext cx="3962400" cy="283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227013"/>
            <a:ext cx="6877050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22-17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506538" y="1968500"/>
            <a:ext cx="7112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800" b="1"/>
              <a:t>Sugar</a:t>
            </a:r>
          </a:p>
          <a:p>
            <a:pPr>
              <a:lnSpc>
                <a:spcPct val="90000"/>
              </a:lnSpc>
            </a:pPr>
            <a:r>
              <a:rPr kumimoji="0" lang="en-US" sz="1800" b="1"/>
              <a:t>glider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834188" y="5724525"/>
            <a:ext cx="1020762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800" b="1"/>
              <a:t>Flying</a:t>
            </a:r>
          </a:p>
          <a:p>
            <a:pPr>
              <a:lnSpc>
                <a:spcPct val="90000"/>
              </a:lnSpc>
            </a:pPr>
            <a:r>
              <a:rPr kumimoji="0" lang="en-US" sz="1800" b="1"/>
              <a:t>squirrel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264025" y="1455738"/>
            <a:ext cx="113188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>
                <a:solidFill>
                  <a:schemeClr val="bg1"/>
                </a:solidFill>
              </a:rPr>
              <a:t>NORTH</a:t>
            </a:r>
          </a:p>
          <a:p>
            <a:pPr algn="ctr">
              <a:lnSpc>
                <a:spcPct val="90000"/>
              </a:lnSpc>
            </a:pPr>
            <a:r>
              <a:rPr kumimoji="0" lang="en-US" sz="1800" b="1">
                <a:solidFill>
                  <a:schemeClr val="bg1"/>
                </a:solidFill>
              </a:rPr>
              <a:t>AMERICA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725613" y="3735388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>
                <a:solidFill>
                  <a:schemeClr val="bg1"/>
                </a:solidFill>
              </a:rPr>
              <a:t>AUSTRALIA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V="1">
            <a:off x="2484438" y="3286125"/>
            <a:ext cx="357187" cy="3968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5302250" y="1595438"/>
            <a:ext cx="8334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Biogeography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151060"/>
          </a:xfrm>
        </p:spPr>
        <p:txBody>
          <a:bodyPr/>
          <a:lstStyle/>
          <a:p>
            <a:r>
              <a:rPr lang="en-US" b="1" dirty="0" smtClean="0"/>
              <a:t>Biogeography</a:t>
            </a:r>
            <a:r>
              <a:rPr lang="en-US" dirty="0" smtClean="0"/>
              <a:t>, the geographic distribution of species, formed an important part of the theory of evolution.</a:t>
            </a:r>
          </a:p>
          <a:p>
            <a:pPr lvl="1"/>
            <a:r>
              <a:rPr lang="en-US" sz="2000" dirty="0" smtClean="0"/>
              <a:t>Until about 200 million years ago, all the Earth’s continents were joined together in </a:t>
            </a:r>
            <a:r>
              <a:rPr lang="en-US" sz="2000" b="1" dirty="0" smtClean="0"/>
              <a:t>Pangaea</a:t>
            </a:r>
            <a:r>
              <a:rPr lang="en-US" sz="2000" dirty="0" smtClean="0"/>
              <a:t>. 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 dirty="0" smtClean="0"/>
              <a:t>Examples of Biogeography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3237809"/>
          </a:xfrm>
        </p:spPr>
        <p:txBody>
          <a:bodyPr/>
          <a:lstStyle/>
          <a:p>
            <a:r>
              <a:rPr lang="en-US" dirty="0" smtClean="0"/>
              <a:t>Dinosaurs first evolved about 250 million years ago, before Pangaea broke apart.  As a result, dinosaur fossils have been found in every continent.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2706" name="Picture 2" descr="http://www.amaps.com/images/scDinosau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14600"/>
            <a:ext cx="58674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The Fossil Record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453047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fossil record is the most important evidence of evolution.</a:t>
            </a:r>
            <a:endParaRPr lang="en-US" sz="2800" b="1" dirty="0" smtClean="0"/>
          </a:p>
          <a:p>
            <a:pPr eaLnBrk="1" hangingPunct="1"/>
            <a:r>
              <a:rPr lang="en-US" sz="2800" dirty="0" smtClean="0"/>
              <a:t>If two species are related, then </a:t>
            </a:r>
            <a:r>
              <a:rPr lang="en-US" sz="2800" b="1" dirty="0" smtClean="0"/>
              <a:t>transitional forms</a:t>
            </a:r>
            <a:r>
              <a:rPr lang="en-US" sz="2800" dirty="0" smtClean="0"/>
              <a:t> of species should exist.  These are organisms that have characteristics of the ancient ancestor and the modern organism. </a:t>
            </a:r>
          </a:p>
          <a:p>
            <a:pPr lvl="1" eaLnBrk="1" hangingPunct="1"/>
            <a:r>
              <a:rPr lang="en-US" sz="2400" dirty="0" smtClean="0"/>
              <a:t>For example, if snakes and lizards are related, there should be evidence of snakes gradually losing their limbs.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ython with vestigial append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2971800" cy="19851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733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Python with tiny hind leg bones (vestigial)</a:t>
            </a:r>
            <a:endParaRPr lang="en-US" sz="1800" dirty="0"/>
          </a:p>
        </p:txBody>
      </p:sp>
      <p:sp>
        <p:nvSpPr>
          <p:cNvPr id="3076" name="AutoShape 4" descr="A 95-million year old snake (Pachyophis woodwardi) fossil found in marine rocks at Bosnia-Hercegovina. [Michael Caldwell ©, University of Alberta, used with permission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A 95-million year old snake (Pachyophis woodwardi) fossil found in marine rocks at Bosnia-Hercegovina. [Michael Caldwell ©, University of Alberta, used with permission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2667000" cy="4044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8200" y="556260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95 million year-old snake fossil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2526846"/>
          </a:xfrm>
        </p:spPr>
        <p:txBody>
          <a:bodyPr>
            <a:no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species</a:t>
            </a:r>
            <a:r>
              <a:rPr lang="en-US" sz="2800" dirty="0" smtClean="0"/>
              <a:t> is defined as any two organisms who reproduce and produce fertile, healthy offspring.</a:t>
            </a:r>
          </a:p>
          <a:p>
            <a:r>
              <a:rPr lang="en-US" sz="2800" dirty="0" smtClean="0"/>
              <a:t>One of the most important concepts in the theory of evolution is </a:t>
            </a:r>
            <a:r>
              <a:rPr lang="en-US" sz="2800" b="1" dirty="0" smtClean="0"/>
              <a:t>speciation</a:t>
            </a:r>
            <a:r>
              <a:rPr lang="en-US" sz="2800" dirty="0" smtClean="0"/>
              <a:t>, or the development of a new species from one that already exists.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Speciation Occur?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2704409"/>
          </a:xfrm>
        </p:spPr>
        <p:txBody>
          <a:bodyPr/>
          <a:lstStyle/>
          <a:p>
            <a:r>
              <a:rPr lang="en-US" sz="2800" b="1" dirty="0" smtClean="0"/>
              <a:t>Geographic separation</a:t>
            </a:r>
            <a:r>
              <a:rPr lang="en-US" sz="2800" dirty="0" smtClean="0"/>
              <a:t> causes a population to be divided into two isolated groups.</a:t>
            </a:r>
          </a:p>
          <a:p>
            <a:pPr lvl="1"/>
            <a:r>
              <a:rPr lang="en-US" sz="2400" dirty="0" smtClean="0"/>
              <a:t>A large lake can shrink into two smaller lakes.  The fish in each lake are no longer able to interbreed.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Speciation Occur?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2780609"/>
          </a:xfrm>
        </p:spPr>
        <p:txBody>
          <a:bodyPr/>
          <a:lstStyle/>
          <a:p>
            <a:r>
              <a:rPr lang="en-US" sz="2800" b="1" dirty="0" smtClean="0"/>
              <a:t>Habitat differentiation </a:t>
            </a:r>
            <a:r>
              <a:rPr lang="en-US" sz="2800" dirty="0" smtClean="0"/>
              <a:t>is when one group within a population begins living in a different part of the habitat.</a:t>
            </a:r>
          </a:p>
          <a:p>
            <a:pPr lvl="1"/>
            <a:r>
              <a:rPr lang="en-US" sz="2400" dirty="0" smtClean="0"/>
              <a:t>This group will start developing adaptations to match this new part of the habitat.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Speciation Occur?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1175"/>
            <a:ext cx="8382000" cy="143488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Sexual selection </a:t>
            </a:r>
            <a:r>
              <a:rPr lang="en-US" dirty="0" smtClean="0"/>
              <a:t>is when females select males on the basis of their appearance, ability to fight and dominate other males, or perform specific mating rituals.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2766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criteria the females choose is an indirect measurement of the quality of the male’s genes.</a:t>
            </a:r>
          </a:p>
        </p:txBody>
      </p:sp>
      <p:pic>
        <p:nvPicPr>
          <p:cNvPr id="80900" name="Picture 4" descr="http://farm3.static.flickr.com/2304/2166137862_bd8a0c1e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124200"/>
            <a:ext cx="4762500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2526846"/>
          </a:xfrm>
        </p:spPr>
        <p:txBody>
          <a:bodyPr>
            <a:no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species</a:t>
            </a:r>
            <a:r>
              <a:rPr lang="en-US" sz="2800" dirty="0" smtClean="0"/>
              <a:t> is defined as a population of organisms that interbreed and produce healthy, fertile offspring.</a:t>
            </a:r>
          </a:p>
          <a:p>
            <a:r>
              <a:rPr lang="en-US" sz="2800" dirty="0" smtClean="0"/>
              <a:t>Once two species are formed, why do they choose to not interbreed, or why can’t they interbreed?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r>
              <a:rPr lang="en-US" dirty="0" smtClean="0"/>
              <a:t>Evolution and Creationism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001000" cy="2957733"/>
          </a:xfrm>
        </p:spPr>
        <p:txBody>
          <a:bodyPr>
            <a:noAutofit/>
          </a:bodyPr>
          <a:lstStyle/>
          <a:p>
            <a:r>
              <a:rPr lang="en-US" sz="2800" dirty="0" smtClean="0"/>
              <a:t>Before the theory of evolution was proposed, most of the world believed in some form of </a:t>
            </a:r>
            <a:r>
              <a:rPr lang="en-US" sz="2800" b="1" dirty="0" smtClean="0"/>
              <a:t>creationism</a:t>
            </a:r>
            <a:r>
              <a:rPr lang="en-US" sz="2800" dirty="0" smtClean="0"/>
              <a:t>, where all species were created by a supernatural being.</a:t>
            </a:r>
          </a:p>
          <a:p>
            <a:r>
              <a:rPr lang="en-US" sz="2800" dirty="0" smtClean="0"/>
              <a:t>This belief was held very strongly up through the mid-1800s.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Reproductive Isolation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952399"/>
          </a:xfrm>
        </p:spPr>
        <p:txBody>
          <a:bodyPr/>
          <a:lstStyle/>
          <a:p>
            <a:pPr eaLnBrk="1" hangingPunct="1"/>
            <a:r>
              <a:rPr lang="en-US" dirty="0" smtClean="0"/>
              <a:t>Reproductive isolation any barrier that impedes two species from producing fertile, healthy offspring.</a:t>
            </a:r>
          </a:p>
          <a:p>
            <a:pPr eaLnBrk="1" hangingPunct="1"/>
            <a:r>
              <a:rPr lang="en-US" dirty="0" smtClean="0"/>
              <a:t>There are two types of barriers: </a:t>
            </a:r>
            <a:r>
              <a:rPr lang="en-US" dirty="0" err="1" smtClean="0"/>
              <a:t>prezygotic</a:t>
            </a:r>
            <a:r>
              <a:rPr lang="en-US" dirty="0" smtClean="0"/>
              <a:t> and </a:t>
            </a:r>
            <a:r>
              <a:rPr lang="en-US" dirty="0" err="1" smtClean="0"/>
              <a:t>postzygotic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sz="2400" b="1" dirty="0" err="1" smtClean="0"/>
              <a:t>Prezygotic</a:t>
            </a:r>
            <a:r>
              <a:rPr lang="en-US" sz="2400" b="1" dirty="0" smtClean="0"/>
              <a:t> barriers</a:t>
            </a:r>
            <a:r>
              <a:rPr lang="en-US" sz="2400" dirty="0" smtClean="0"/>
              <a:t> prevent successful mating and fertilization.</a:t>
            </a:r>
          </a:p>
          <a:p>
            <a:pPr lvl="1" eaLnBrk="1" hangingPunct="1"/>
            <a:r>
              <a:rPr lang="en-US" sz="2400" b="1" dirty="0" err="1" smtClean="0"/>
              <a:t>Postzygotic</a:t>
            </a:r>
            <a:r>
              <a:rPr lang="en-US" sz="2400" b="1" dirty="0" smtClean="0"/>
              <a:t> barriers</a:t>
            </a:r>
            <a:r>
              <a:rPr lang="en-US" sz="2400" dirty="0" smtClean="0"/>
              <a:t> prevent the successful development and mating of the hybrid offspring.</a:t>
            </a:r>
            <a:endParaRPr lang="en-US" sz="2400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1752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Geographic isolation</a:t>
            </a:r>
            <a:r>
              <a:rPr lang="en-US" sz="2800" dirty="0" smtClean="0"/>
              <a:t> is when a physical barrier separates a population.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338862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Habitat isolation</a:t>
            </a:r>
            <a:r>
              <a:rPr lang="en-US" sz="2800" dirty="0" smtClean="0"/>
              <a:t> is when two species live in the same general area rarely or never physically encounter each other because they occupy different habitats.  	</a:t>
            </a:r>
          </a:p>
          <a:p>
            <a:pPr lvl="1"/>
            <a:r>
              <a:rPr lang="en-US" sz="2000" dirty="0" smtClean="0"/>
              <a:t>Two species of flies live in the same ecosystem, one in the soil, the other on the surface of the water.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1752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Temporal isolation</a:t>
            </a:r>
            <a:r>
              <a:rPr lang="en-US" sz="2800" dirty="0" smtClean="0"/>
              <a:t> is when two species breed at different times of the day, different seasons of the year, or different years.	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191839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Behavioral isolation </a:t>
            </a:r>
            <a:r>
              <a:rPr lang="en-US" sz="2800" dirty="0" smtClean="0"/>
              <a:t>is when courtship calls, dances, displays, or other rituals are required before mating will occur.	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2095958"/>
          </a:xfrm>
        </p:spPr>
        <p:txBody>
          <a:bodyPr/>
          <a:lstStyle/>
          <a:p>
            <a:r>
              <a:rPr lang="en-US" b="1" dirty="0" smtClean="0"/>
              <a:t>Mechanical isolation </a:t>
            </a:r>
            <a:r>
              <a:rPr lang="en-US" dirty="0" smtClean="0"/>
              <a:t>is the genitalia of two species are physically incompatible.  </a:t>
            </a:r>
          </a:p>
          <a:p>
            <a:r>
              <a:rPr lang="en-US" dirty="0" smtClean="0"/>
              <a:t>Examples of unusual and unique genitalia of the animal kingdom..?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Barnacle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3237809"/>
          </a:xfrm>
        </p:spPr>
        <p:txBody>
          <a:bodyPr/>
          <a:lstStyle/>
          <a:p>
            <a:pPr marL="350838" lvl="1" indent="-350838">
              <a:buFontTx/>
              <a:buChar char="•"/>
            </a:pPr>
            <a:r>
              <a:rPr lang="en-US" sz="2400" dirty="0" smtClean="0"/>
              <a:t>The barnacle has a penis 50 times its actual body size.  </a:t>
            </a:r>
          </a:p>
          <a:p>
            <a:pPr marL="350838" lvl="1" indent="-350838">
              <a:buFontTx/>
              <a:buChar char="•"/>
            </a:pPr>
            <a:r>
              <a:rPr lang="en-US" sz="2400" dirty="0" smtClean="0"/>
              <a:t>This is a necessary adaptation because the barnacle is immobile; thus the length is required to actually reach their mate.</a:t>
            </a:r>
          </a:p>
          <a:p>
            <a:endParaRPr lang="en-US" dirty="0"/>
          </a:p>
        </p:txBody>
      </p:sp>
      <p:pic>
        <p:nvPicPr>
          <p:cNvPr id="1026" name="Picture 2" descr="http://t0.gstatic.com/images?q=tbn:ANd9GcR8AAgP-06yB8Xgi-PKL50Lye67etm9F-4I_3pP2ZJTGVp4Nkl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3200400" cy="2397212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ANd9GcQ2nCQ-yvhcdi1FBgk50JmID9aHT1dXpkhsnFUZ-imU9x5hn2bF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657600"/>
            <a:ext cx="3352800" cy="2511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 Marsupials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791200" cy="3962400"/>
          </a:xfrm>
        </p:spPr>
        <p:txBody>
          <a:bodyPr/>
          <a:lstStyle/>
          <a:p>
            <a:pPr marL="350838" lvl="1" indent="-350838">
              <a:buFontTx/>
              <a:buChar char="•"/>
            </a:pPr>
            <a:r>
              <a:rPr lang="en-US" sz="2400" dirty="0" smtClean="0"/>
              <a:t>Most male marsupials have a forked penis with the scrotum and testes on the front.</a:t>
            </a:r>
          </a:p>
          <a:p>
            <a:pPr marL="350838" lvl="1" indent="-350838">
              <a:buFontTx/>
              <a:buChar char="•"/>
            </a:pPr>
            <a:r>
              <a:rPr lang="en-US" sz="2400" dirty="0" smtClean="0"/>
              <a:t>This is a necessary adaptation because the female has a dual vagina and uterus.</a:t>
            </a:r>
          </a:p>
          <a:p>
            <a:endParaRPr lang="en-US" dirty="0"/>
          </a:p>
        </p:txBody>
      </p:sp>
      <p:pic>
        <p:nvPicPr>
          <p:cNvPr id="4098" name="Picture 2" descr="http://t0.gstatic.com/images?q=tbn:ANd9GcTKFKLgeHKZ4aElanNvy7nlVYJbIxnPTuo5JxbXmHGDVCorV-pB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133600"/>
            <a:ext cx="1485900" cy="307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Pig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1665071"/>
          </a:xfrm>
        </p:spPr>
        <p:txBody>
          <a:bodyPr/>
          <a:lstStyle/>
          <a:p>
            <a:pPr marL="350838" lvl="1" indent="-350838">
              <a:buFontTx/>
              <a:buChar char="•"/>
            </a:pPr>
            <a:r>
              <a:rPr lang="en-US" sz="2400" dirty="0" smtClean="0"/>
              <a:t>The pig has a corkscrew-shaped penis.  Female pigs have matching shaped vaginas.</a:t>
            </a:r>
          </a:p>
          <a:p>
            <a:endParaRPr lang="en-US" dirty="0"/>
          </a:p>
        </p:txBody>
      </p:sp>
      <p:pic>
        <p:nvPicPr>
          <p:cNvPr id="3074" name="Picture 2" descr="http://t3.gstatic.com/images?q=tbn:ANd9GcScNW_g6nO8MfWNKM_Pfq9AJ9Ei9nwBo-o0RsdhA20J3F4PGRDF3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19400"/>
            <a:ext cx="3663221" cy="2428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Honeybees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3237809"/>
          </a:xfrm>
        </p:spPr>
        <p:txBody>
          <a:bodyPr/>
          <a:lstStyle/>
          <a:p>
            <a:pPr marL="350838" lvl="1" indent="-350838">
              <a:buFontTx/>
              <a:buChar char="•"/>
            </a:pPr>
            <a:r>
              <a:rPr lang="en-US" sz="2400" dirty="0" smtClean="0"/>
              <a:t>The genitals of the male honeybee snap off and explode once inside the queen.</a:t>
            </a:r>
          </a:p>
          <a:p>
            <a:pPr marL="350838" lvl="1" indent="-350838">
              <a:buFontTx/>
              <a:buChar char="•"/>
            </a:pPr>
            <a:r>
              <a:rPr lang="en-US" sz="2400" dirty="0" smtClean="0"/>
              <a:t>In honeybee society, the queen lays the eggs while the workers are all female.  The males have no other purpose except for mating.</a:t>
            </a:r>
          </a:p>
          <a:p>
            <a:endParaRPr lang="en-US" dirty="0"/>
          </a:p>
        </p:txBody>
      </p:sp>
      <p:pic>
        <p:nvPicPr>
          <p:cNvPr id="1026" name="Picture 2" descr="http://www.britishbee.org.uk/bees4kids/images/honeybee_closeup-4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73380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Fossils, Cuvier, and </a:t>
            </a:r>
            <a:r>
              <a:rPr lang="en-US" dirty="0" err="1" smtClean="0"/>
              <a:t>Catastrophism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534400" cy="440482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The study of fossils helped to lay the groundwork for the development of the theory of evolution.</a:t>
            </a:r>
          </a:p>
          <a:p>
            <a:pPr eaLnBrk="1" hangingPunct="1"/>
            <a:r>
              <a:rPr lang="en-US" sz="2800" b="1" dirty="0" smtClean="0"/>
              <a:t>Fossils</a:t>
            </a:r>
            <a:r>
              <a:rPr lang="en-US" sz="2800" dirty="0" smtClean="0"/>
              <a:t> are remains or traces of organisms from the past, usually found in layers of rock.</a:t>
            </a:r>
          </a:p>
          <a:p>
            <a:pPr eaLnBrk="1" hangingPunct="1"/>
            <a:r>
              <a:rPr lang="en-US" sz="2800" dirty="0" smtClean="0"/>
              <a:t>Each layer of rock is called a </a:t>
            </a:r>
            <a:r>
              <a:rPr lang="en-US" sz="2800" b="1" dirty="0" smtClean="0"/>
              <a:t>stratum.</a:t>
            </a:r>
            <a:endParaRPr lang="en-US" sz="2800" dirty="0" smtClean="0"/>
          </a:p>
          <a:p>
            <a:pPr lvl="1" eaLnBrk="1" hangingPunct="1"/>
            <a:r>
              <a:rPr lang="en-US" sz="2000" dirty="0" smtClean="0"/>
              <a:t>The stratum on the surface contains younger fossils.</a:t>
            </a:r>
          </a:p>
          <a:p>
            <a:pPr lvl="1" eaLnBrk="1" hangingPunct="1"/>
            <a:r>
              <a:rPr lang="en-US" sz="2000" dirty="0" smtClean="0"/>
              <a:t>The stratum deep below the surface contains older fossils.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Gametic</a:t>
            </a:r>
            <a:r>
              <a:rPr lang="en-US" dirty="0" smtClean="0"/>
              <a:t>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2526846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Gametic</a:t>
            </a:r>
            <a:r>
              <a:rPr lang="en-US" sz="2800" b="1" dirty="0" smtClean="0"/>
              <a:t> isolation </a:t>
            </a:r>
            <a:r>
              <a:rPr lang="en-US" sz="2800" dirty="0" smtClean="0"/>
              <a:t>is the inability of the gametes of the male and female to fuse.  </a:t>
            </a:r>
          </a:p>
          <a:p>
            <a:r>
              <a:rPr lang="en-US" sz="2800" dirty="0" smtClean="0"/>
              <a:t>The female immune system may recognize the male gametes of another species as foreign and attack them.</a:t>
            </a:r>
            <a:endParaRPr lang="en-US" sz="28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Post-Zygotic Barriers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3517886"/>
          </a:xfrm>
        </p:spPr>
        <p:txBody>
          <a:bodyPr/>
          <a:lstStyle/>
          <a:p>
            <a:r>
              <a:rPr lang="en-US" sz="2800" dirty="0" smtClean="0"/>
              <a:t>The embryo is not able to survive to birth and is miscarried.</a:t>
            </a:r>
          </a:p>
          <a:p>
            <a:r>
              <a:rPr lang="en-US" sz="2800" dirty="0" smtClean="0"/>
              <a:t>The offspring is born, but is not healthy or strong enough to survive to adulthood.</a:t>
            </a:r>
          </a:p>
          <a:p>
            <a:r>
              <a:rPr lang="en-US" sz="2800" dirty="0" smtClean="0"/>
              <a:t>The offspring is born healthy but is infertile.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22_03FossilStrata_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6200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Grand Canyon</a:t>
            </a:r>
            <a:endParaRPr lang="en-US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Cuvier and Paleontology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534400" cy="5090624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Paleontology, </a:t>
            </a:r>
            <a:r>
              <a:rPr lang="en-US" sz="2800" dirty="0" smtClean="0"/>
              <a:t>the study of fossils, was largely developed by French scientist Georges Cuvier</a:t>
            </a:r>
          </a:p>
          <a:p>
            <a:pPr eaLnBrk="1" hangingPunct="1"/>
            <a:r>
              <a:rPr lang="en-US" sz="2800" dirty="0" smtClean="0"/>
              <a:t>Cuvier made two observations from studying fossils:</a:t>
            </a:r>
          </a:p>
          <a:p>
            <a:pPr lvl="1" eaLnBrk="1" hangingPunct="1"/>
            <a:r>
              <a:rPr lang="en-US" sz="2400" dirty="0" smtClean="0"/>
              <a:t>Younger fossils were much more similar to living species than older fossils.</a:t>
            </a:r>
          </a:p>
          <a:p>
            <a:pPr lvl="1" eaLnBrk="1" hangingPunct="1"/>
            <a:r>
              <a:rPr lang="en-US" sz="2400" dirty="0" smtClean="0"/>
              <a:t>Between each layer of rock, some species disappeared, while other new ones appeared.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11189</TotalTime>
  <Words>2971</Words>
  <Application>Microsoft Macintosh PowerPoint</Application>
  <PresentationFormat>On-screen Show (4:3)</PresentationFormat>
  <Paragraphs>381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Executive</vt:lpstr>
      <vt:lpstr>Evolution and Natural Selection</vt:lpstr>
      <vt:lpstr>The “Fog-Basking” Beetle</vt:lpstr>
      <vt:lpstr>PowerPoint Presentation</vt:lpstr>
      <vt:lpstr>Evolution</vt:lpstr>
      <vt:lpstr>Vegetable Evolution</vt:lpstr>
      <vt:lpstr>Evolution and Creationism</vt:lpstr>
      <vt:lpstr>Fossils, Cuvier, and Catastrophism</vt:lpstr>
      <vt:lpstr>Grand Canyon</vt:lpstr>
      <vt:lpstr>Cuvier and Paleontology</vt:lpstr>
      <vt:lpstr>Cuvier and Paleontology</vt:lpstr>
      <vt:lpstr>Theories of Gradualism</vt:lpstr>
      <vt:lpstr>PowerPoint Presentation</vt:lpstr>
      <vt:lpstr>Lamarck’s Theory</vt:lpstr>
      <vt:lpstr>PowerPoint Presentation</vt:lpstr>
      <vt:lpstr>Darwin’s Research</vt:lpstr>
      <vt:lpstr>The Voyage of the Beagle</vt:lpstr>
      <vt:lpstr>LE 22-5</vt:lpstr>
      <vt:lpstr>The Galapagos Islands</vt:lpstr>
      <vt:lpstr>The Galapagos Islands</vt:lpstr>
      <vt:lpstr>Darwin’s Focus on Adaptation</vt:lpstr>
      <vt:lpstr>LE 22-6</vt:lpstr>
      <vt:lpstr>PowerPoint Presentation</vt:lpstr>
      <vt:lpstr>The Origin of Species</vt:lpstr>
      <vt:lpstr>Descent with Modification</vt:lpstr>
      <vt:lpstr>LE 22-7</vt:lpstr>
      <vt:lpstr>Natural Selection and Adaptation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Natural Selection</vt:lpstr>
      <vt:lpstr>LE 22-11</vt:lpstr>
      <vt:lpstr>Modern Application of Darwin’s Theory</vt:lpstr>
      <vt:lpstr>Case Study: Predation in Guppy Populations</vt:lpstr>
      <vt:lpstr>LE 22-12a</vt:lpstr>
      <vt:lpstr>LE 22-12b</vt:lpstr>
      <vt:lpstr>The Evolution of Drug-Resistant HIV</vt:lpstr>
      <vt:lpstr>LE 22-13</vt:lpstr>
      <vt:lpstr>Evidence of Evolution</vt:lpstr>
      <vt:lpstr>Homology</vt:lpstr>
      <vt:lpstr>Anatomical Homologies</vt:lpstr>
      <vt:lpstr>LE 22-14</vt:lpstr>
      <vt:lpstr>PowerPoint Presentation</vt:lpstr>
      <vt:lpstr>LE 22-15</vt:lpstr>
      <vt:lpstr>PowerPoint Presentation</vt:lpstr>
      <vt:lpstr>Molecular Homologies</vt:lpstr>
      <vt:lpstr>LE 22-16</vt:lpstr>
      <vt:lpstr>Convergent Evolution</vt:lpstr>
      <vt:lpstr>LE 22-17</vt:lpstr>
      <vt:lpstr>Biogeography</vt:lpstr>
      <vt:lpstr>Examples of Biogeography</vt:lpstr>
      <vt:lpstr>The Fossil Record</vt:lpstr>
      <vt:lpstr>PowerPoint Presentation</vt:lpstr>
      <vt:lpstr>Species</vt:lpstr>
      <vt:lpstr>How does Speciation Occur? </vt:lpstr>
      <vt:lpstr>How does Speciation Occur? </vt:lpstr>
      <vt:lpstr>How does Speciation Occur? </vt:lpstr>
      <vt:lpstr>PowerPoint Presentation</vt:lpstr>
      <vt:lpstr>Reproductive Isolation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Barnacle</vt:lpstr>
      <vt:lpstr> Marsupials</vt:lpstr>
      <vt:lpstr>The Pig</vt:lpstr>
      <vt:lpstr>Honeybees</vt:lpstr>
      <vt:lpstr>Gametic Isolation</vt:lpstr>
      <vt:lpstr>Post-Zygotic Barriers </vt:lpstr>
    </vt:vector>
  </TitlesOfParts>
  <Company>Benjamin Cummings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slide</dc:title>
  <dc:creator>BCP User</dc:creator>
  <cp:lastModifiedBy>DASD DASD</cp:lastModifiedBy>
  <cp:revision>978</cp:revision>
  <cp:lastPrinted>2004-11-23T18:54:18Z</cp:lastPrinted>
  <dcterms:created xsi:type="dcterms:W3CDTF">2002-07-11T17:04:39Z</dcterms:created>
  <dcterms:modified xsi:type="dcterms:W3CDTF">2014-04-27T23:58:59Z</dcterms:modified>
</cp:coreProperties>
</file>