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57"/>
  </p:notesMasterIdLst>
  <p:handoutMasterIdLst>
    <p:handoutMasterId r:id="rId58"/>
  </p:handoutMasterIdLst>
  <p:sldIdLst>
    <p:sldId id="436" r:id="rId2"/>
    <p:sldId id="448" r:id="rId3"/>
    <p:sldId id="289" r:id="rId4"/>
    <p:sldId id="261" r:id="rId5"/>
    <p:sldId id="290" r:id="rId6"/>
    <p:sldId id="360" r:id="rId7"/>
    <p:sldId id="387" r:id="rId8"/>
    <p:sldId id="449" r:id="rId9"/>
    <p:sldId id="293" r:id="rId10"/>
    <p:sldId id="361" r:id="rId11"/>
    <p:sldId id="388" r:id="rId12"/>
    <p:sldId id="411" r:id="rId13"/>
    <p:sldId id="412" r:id="rId14"/>
    <p:sldId id="439" r:id="rId15"/>
    <p:sldId id="440" r:id="rId16"/>
    <p:sldId id="441" r:id="rId17"/>
    <p:sldId id="442" r:id="rId18"/>
    <p:sldId id="300" r:id="rId19"/>
    <p:sldId id="435" r:id="rId20"/>
    <p:sldId id="303" r:id="rId21"/>
    <p:sldId id="450" r:id="rId22"/>
    <p:sldId id="415" r:id="rId23"/>
    <p:sldId id="443" r:id="rId24"/>
    <p:sldId id="416" r:id="rId25"/>
    <p:sldId id="417" r:id="rId26"/>
    <p:sldId id="444" r:id="rId27"/>
    <p:sldId id="392" r:id="rId28"/>
    <p:sldId id="445" r:id="rId29"/>
    <p:sldId id="316" r:id="rId30"/>
    <p:sldId id="398" r:id="rId31"/>
    <p:sldId id="419" r:id="rId32"/>
    <p:sldId id="319" r:id="rId33"/>
    <p:sldId id="399" r:id="rId34"/>
    <p:sldId id="400" r:id="rId35"/>
    <p:sldId id="401" r:id="rId36"/>
    <p:sldId id="359" r:id="rId37"/>
    <p:sldId id="324" r:id="rId38"/>
    <p:sldId id="446" r:id="rId39"/>
    <p:sldId id="404" r:id="rId40"/>
    <p:sldId id="330" r:id="rId41"/>
    <p:sldId id="422" r:id="rId42"/>
    <p:sldId id="423" r:id="rId43"/>
    <p:sldId id="424" r:id="rId44"/>
    <p:sldId id="426" r:id="rId45"/>
    <p:sldId id="447" r:id="rId46"/>
    <p:sldId id="429" r:id="rId47"/>
    <p:sldId id="431" r:id="rId48"/>
    <p:sldId id="432" r:id="rId49"/>
    <p:sldId id="433" r:id="rId50"/>
    <p:sldId id="434" r:id="rId51"/>
    <p:sldId id="331" r:id="rId52"/>
    <p:sldId id="427" r:id="rId53"/>
    <p:sldId id="428" r:id="rId54"/>
    <p:sldId id="333" r:id="rId55"/>
    <p:sldId id="408" r:id="rId56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>
        <p:scale>
          <a:sx n="100" d="100"/>
          <a:sy n="100" d="100"/>
        </p:scale>
        <p:origin x="-1040" y="-56"/>
      </p:cViewPr>
      <p:guideLst>
        <p:guide orient="horz" pos="4073"/>
        <p:guide orient="horz" pos="1646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2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F8A4E71C-29AE-4312-A23F-70C98EE55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fld id="{2D432599-05D6-461F-8210-20F74E332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1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D5EE0-F6B9-4B23-AF6A-6F9CFA2508A4}" type="slidenum">
              <a:rPr lang="en-US"/>
              <a:pPr/>
              <a:t>29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ED5C1-95E5-4E92-8966-AC31B7788AC3}" type="slidenum">
              <a:rPr lang="en-US"/>
              <a:pPr/>
              <a:t>31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D32B5-9CE6-40C8-B3BB-1A836BDC471F}" type="slidenum">
              <a:rPr lang="en-US"/>
              <a:pPr/>
              <a:t>32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DFDB9-C5C8-4159-AEC6-3C7AD2BEAAB3}" type="slidenum">
              <a:rPr lang="en-US"/>
              <a:pPr/>
              <a:t>36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796E0-E51C-4537-8B3A-1CF1AB62E733}" type="slidenum">
              <a:rPr lang="en-US"/>
              <a:pPr/>
              <a:t>37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796E0-E51C-4537-8B3A-1CF1AB62E733}" type="slidenum">
              <a:rPr lang="en-US"/>
              <a:pPr/>
              <a:t>38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7CEAC-A3FA-4A40-A62B-01012DC13BEF}" type="slidenum">
              <a:rPr lang="en-US"/>
              <a:pPr/>
              <a:t>40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599-05D6-461F-8210-20F74E33243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89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9B08F-3D6D-44FC-A985-C567984519DE}" type="slidenum">
              <a:rPr lang="en-US"/>
              <a:pPr/>
              <a:t>51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3E1CD-ADC8-43D0-B048-45AD1BEF5A27}" type="slidenum">
              <a:rPr lang="en-US"/>
              <a:pPr/>
              <a:t>53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7E558-DB73-43DD-B3B2-2736CBF65838}" type="slidenum">
              <a:rPr lang="en-US"/>
              <a:pPr/>
              <a:t>3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807B0-339D-4AD3-9632-66C6D6406808}" type="slidenum">
              <a:rPr lang="en-US"/>
              <a:pPr/>
              <a:t>54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2E212-2C41-413C-B322-0FDC70EA5439}" type="slidenum">
              <a:rPr lang="en-US"/>
              <a:pPr/>
              <a:t>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8D5E6-A42F-4C04-ABE5-ECAC59CBCF48}" type="slidenum">
              <a:rPr lang="en-US"/>
              <a:pPr/>
              <a:t>5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7C5F8-E792-46BE-A4DC-2275D085F1EC}" type="slidenum">
              <a:rPr lang="en-US"/>
              <a:pPr/>
              <a:t>6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67F5D-DCC1-4DA9-833B-6207B7CF9FE0}" type="slidenum">
              <a:rPr lang="en-US"/>
              <a:pPr/>
              <a:t>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A9A36-8DC9-4BAB-9A06-71271FC52963}" type="slidenum">
              <a:rPr lang="en-US"/>
              <a:pPr/>
              <a:t>10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A9929-F0A2-4F18-B245-1113BF683CC6}" type="slidenum">
              <a:rPr lang="en-US"/>
              <a:pPr/>
              <a:t>18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3445B-3137-4A01-A3BD-100D25AE23BC}" type="slidenum">
              <a:rPr lang="en-US"/>
              <a:pPr/>
              <a:t>20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7/5/14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7/5/14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7/5/14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34ACAC-CDF7-4714-8404-C891ACF41A46}" type="datetime1">
              <a:rPr lang="en-US"/>
              <a:pPr/>
              <a:t>7/5/14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0D2DB0-5200-4348-AFD1-D4317571E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7/5/14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7/5/14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7/5/14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7/5/14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7/5/14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7/5/14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7/5/14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7/5/14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7/5/14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rumscience.com/biology/2_chemistry/unitplan.html" TargetMode="External"/><Relationship Id="rId4" Type="http://schemas.openxmlformats.org/officeDocument/2006/relationships/hyperlink" Target="http://www.aurumscience.com/biology/2_chemistry/notes_outline.html" TargetMode="External"/><Relationship Id="rId5" Type="http://schemas.openxmlformats.org/officeDocument/2006/relationships/hyperlink" Target="http://www.aurumscience.com/biology/2_chemistry/studyguid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rumscience.com/biolog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hyperlink" Target="http://www.youtube.com/watch?v=Wl5Ch9EV0bc" TargetMode="External"/><Relationship Id="rId5" Type="http://schemas.openxmlformats.org/officeDocument/2006/relationships/image" Target="../media/image2.png"/><Relationship Id="rId1" Type="http://schemas.openxmlformats.org/officeDocument/2006/relationships/video" Target="http://www.youtube.com/v/Wl5Ch9EV0bc?version=3&amp;hl=en_US&amp;rel=0" TargetMode="Externa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9766" y="1295400"/>
            <a:ext cx="8651834" cy="20143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dirty="0" smtClean="0"/>
              <a:t>Chemistry of Life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95400" y="3124199"/>
            <a:ext cx="6629977" cy="84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None/>
              <a:defRPr sz="6000">
                <a:solidFill>
                  <a:srgbClr val="99006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489075" indent="-371475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3000">
                <a:solidFill>
                  <a:schemeClr val="tx1"/>
                </a:solidFill>
                <a:latin typeface="+mn-lt"/>
              </a:defRPr>
            </a:lvl3pPr>
            <a:lvl4pPr marL="1984375" indent="-371475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481263" indent="-363538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buClrTx/>
            </a:pPr>
            <a:r>
              <a:rPr kumimoji="0" lang="en-US" sz="2400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Introduction to Biology</a:t>
            </a:r>
            <a:endParaRPr kumimoji="0" lang="en-US" sz="24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  <a:p>
            <a:pPr eaLnBrk="1" hangingPunct="1">
              <a:spcBef>
                <a:spcPts val="0"/>
              </a:spcBef>
            </a:pPr>
            <a:endParaRPr lang="en-US" sz="2500" dirty="0"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1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6" name="Picture 6" descr="02_01HumanBodyElements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5867400" cy="639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1"/>
            <a:ext cx="8535987" cy="3581400"/>
          </a:xfrm>
          <a:prstGeom prst="rect">
            <a:avLst/>
          </a:prstGeom>
          <a:noFill/>
        </p:spPr>
      </p:pic>
      <p:sp>
        <p:nvSpPr>
          <p:cNvPr id="33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2-3</a:t>
            </a:r>
            <a:endParaRPr lang="en-US" sz="1500"/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533400" y="4191000"/>
            <a:ext cx="4343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kumimoji="0" lang="en-US" sz="1700" b="1" dirty="0" smtClean="0"/>
              <a:t>(a) Nitrogen deficiency: </a:t>
            </a:r>
          </a:p>
          <a:p>
            <a:pPr marL="285750" indent="-285750" algn="l">
              <a:lnSpc>
                <a:spcPct val="80000"/>
              </a:lnSpc>
              <a:buFont typeface="Arial"/>
              <a:buChar char="•"/>
            </a:pPr>
            <a:r>
              <a:rPr kumimoji="0" lang="en-US" sz="1700" dirty="0" smtClean="0">
                <a:latin typeface="Times" pitchFamily="18" charset="0"/>
              </a:rPr>
              <a:t>Leaves are pale-green to yellow,  </a:t>
            </a:r>
            <a:r>
              <a:rPr kumimoji="0" lang="en-US" sz="1700" dirty="0">
                <a:latin typeface="Times" pitchFamily="18" charset="0"/>
              </a:rPr>
              <a:t>g</a:t>
            </a:r>
            <a:r>
              <a:rPr kumimoji="0" lang="en-US" sz="1700" dirty="0" smtClean="0">
                <a:latin typeface="Times" pitchFamily="18" charset="0"/>
              </a:rPr>
              <a:t>rowth </a:t>
            </a:r>
            <a:r>
              <a:rPr kumimoji="0" lang="en-US" sz="1700" dirty="0" smtClean="0">
                <a:latin typeface="Times" pitchFamily="18" charset="0"/>
              </a:rPr>
              <a:t>slows or stalls, w</a:t>
            </a:r>
            <a:r>
              <a:rPr kumimoji="0" lang="en-US" sz="1700" dirty="0" smtClean="0">
                <a:latin typeface="Times" pitchFamily="18" charset="0"/>
              </a:rPr>
              <a:t>ilts easily due to </a:t>
            </a:r>
          </a:p>
          <a:p>
            <a:pPr lvl="1" algn="l">
              <a:lnSpc>
                <a:spcPct val="80000"/>
              </a:lnSpc>
            </a:pPr>
            <a:r>
              <a:rPr kumimoji="0" lang="en-US" sz="1700" dirty="0" smtClean="0">
                <a:latin typeface="Times" pitchFamily="18" charset="0"/>
              </a:rPr>
              <a:t>	weather conditions.</a:t>
            </a:r>
          </a:p>
          <a:p>
            <a:pPr algn="l">
              <a:lnSpc>
                <a:spcPct val="80000"/>
              </a:lnSpc>
            </a:pPr>
            <a:endParaRPr kumimoji="0" lang="en-US" sz="4000" b="1" dirty="0">
              <a:latin typeface="Times" pitchFamily="18" charset="0"/>
            </a:endParaRP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533400" y="5029200"/>
            <a:ext cx="8408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kumimoji="0" lang="en-US" sz="1700" b="1" dirty="0" smtClean="0"/>
              <a:t>(b) Iodine deficiency:</a:t>
            </a:r>
          </a:p>
          <a:p>
            <a:pPr marL="285750" indent="-285750" algn="l">
              <a:lnSpc>
                <a:spcPct val="80000"/>
              </a:lnSpc>
              <a:buFont typeface="Arial"/>
              <a:buChar char="•"/>
            </a:pPr>
            <a:r>
              <a:rPr lang="en-US" sz="1600" dirty="0" smtClean="0">
                <a:latin typeface="Times"/>
                <a:cs typeface="Times"/>
              </a:rPr>
              <a:t>Your </a:t>
            </a:r>
            <a:r>
              <a:rPr lang="en-US" sz="1600" dirty="0">
                <a:latin typeface="Times"/>
                <a:cs typeface="Times"/>
              </a:rPr>
              <a:t>thyroid gland will </a:t>
            </a:r>
            <a:r>
              <a:rPr lang="en-US" sz="1600" dirty="0" smtClean="0">
                <a:latin typeface="Times"/>
                <a:cs typeface="Times"/>
              </a:rPr>
              <a:t>enlarge </a:t>
            </a:r>
            <a:r>
              <a:rPr lang="en-US" sz="1600" dirty="0">
                <a:latin typeface="Times"/>
                <a:cs typeface="Times"/>
              </a:rPr>
              <a:t>as it tries to increase </a:t>
            </a:r>
            <a:r>
              <a:rPr lang="en-US" sz="1600" dirty="0" smtClean="0">
                <a:latin typeface="Times"/>
                <a:cs typeface="Times"/>
              </a:rPr>
              <a:t>the </a:t>
            </a:r>
            <a:r>
              <a:rPr lang="en-US" sz="1600" dirty="0">
                <a:latin typeface="Times"/>
                <a:cs typeface="Times"/>
              </a:rPr>
              <a:t>production of thyroid hormones</a:t>
            </a:r>
            <a:r>
              <a:rPr lang="en-US" sz="1600" dirty="0" smtClean="0">
                <a:latin typeface="Times"/>
                <a:cs typeface="Times"/>
              </a:rPr>
              <a:t>.</a:t>
            </a:r>
          </a:p>
          <a:p>
            <a:pPr algn="l">
              <a:lnSpc>
                <a:spcPct val="80000"/>
              </a:lnSpc>
            </a:pPr>
            <a:r>
              <a:rPr lang="en-US" sz="1600" dirty="0">
                <a:latin typeface="Times"/>
                <a:cs typeface="Times"/>
              </a:rPr>
              <a:t>	</a:t>
            </a:r>
            <a:r>
              <a:rPr lang="en-US" sz="1600" dirty="0" smtClean="0">
                <a:latin typeface="Times"/>
                <a:cs typeface="Times"/>
              </a:rPr>
              <a:t>The </a:t>
            </a:r>
            <a:r>
              <a:rPr lang="en-US" sz="1600" dirty="0">
                <a:latin typeface="Times"/>
                <a:cs typeface="Times"/>
              </a:rPr>
              <a:t>enlarged thyroid can </a:t>
            </a:r>
            <a:r>
              <a:rPr lang="en-US" sz="1600" dirty="0" smtClean="0">
                <a:latin typeface="Times"/>
                <a:cs typeface="Times"/>
              </a:rPr>
              <a:t>cause </a:t>
            </a:r>
            <a:r>
              <a:rPr lang="en-US" sz="1600" dirty="0">
                <a:latin typeface="Times"/>
                <a:cs typeface="Times"/>
              </a:rPr>
              <a:t>a mass </a:t>
            </a:r>
            <a:r>
              <a:rPr lang="en-US" sz="1600" dirty="0" smtClean="0">
                <a:latin typeface="Times"/>
                <a:cs typeface="Times"/>
              </a:rPr>
              <a:t>in </a:t>
            </a:r>
            <a:r>
              <a:rPr lang="en-US" sz="1600" dirty="0">
                <a:latin typeface="Times"/>
                <a:cs typeface="Times"/>
              </a:rPr>
              <a:t>the neck known </a:t>
            </a:r>
            <a:r>
              <a:rPr lang="en-US" sz="1600" dirty="0" smtClean="0">
                <a:latin typeface="Times"/>
                <a:cs typeface="Times"/>
              </a:rPr>
              <a:t>as </a:t>
            </a:r>
            <a:r>
              <a:rPr lang="en-US" sz="1600" dirty="0">
                <a:latin typeface="Times"/>
                <a:cs typeface="Times"/>
              </a:rPr>
              <a:t>a </a:t>
            </a:r>
            <a:r>
              <a:rPr lang="en-US" sz="1600" b="1" dirty="0">
                <a:latin typeface="Times"/>
                <a:cs typeface="Times"/>
              </a:rPr>
              <a:t>goiter</a:t>
            </a:r>
            <a:r>
              <a:rPr lang="en-US" sz="1600" dirty="0">
                <a:latin typeface="Times"/>
                <a:cs typeface="Times"/>
              </a:rPr>
              <a:t>. </a:t>
            </a:r>
            <a:r>
              <a:rPr lang="en-US" sz="1600" dirty="0" smtClean="0">
                <a:latin typeface="Times"/>
                <a:cs typeface="Times"/>
              </a:rPr>
              <a:t> As </a:t>
            </a:r>
            <a:r>
              <a:rPr lang="en-US" sz="1600" dirty="0">
                <a:latin typeface="Times"/>
                <a:cs typeface="Times"/>
              </a:rPr>
              <a:t>thyroid </a:t>
            </a:r>
            <a:endParaRPr lang="en-US" sz="1600" dirty="0" smtClean="0">
              <a:latin typeface="Times"/>
              <a:cs typeface="Times"/>
            </a:endParaRPr>
          </a:p>
          <a:p>
            <a:pPr algn="l">
              <a:lnSpc>
                <a:spcPct val="80000"/>
              </a:lnSpc>
            </a:pPr>
            <a:r>
              <a:rPr lang="en-US" sz="1600" dirty="0">
                <a:latin typeface="Times"/>
                <a:cs typeface="Times"/>
              </a:rPr>
              <a:t>	</a:t>
            </a:r>
            <a:r>
              <a:rPr lang="en-US" sz="1600" dirty="0" smtClean="0">
                <a:latin typeface="Times"/>
                <a:cs typeface="Times"/>
              </a:rPr>
              <a:t>levels </a:t>
            </a:r>
            <a:r>
              <a:rPr lang="en-US" sz="1600" dirty="0">
                <a:latin typeface="Times"/>
                <a:cs typeface="Times"/>
              </a:rPr>
              <a:t>fall</a:t>
            </a:r>
            <a:r>
              <a:rPr lang="en-US" sz="1600" dirty="0" smtClean="0">
                <a:latin typeface="Times"/>
                <a:cs typeface="Times"/>
              </a:rPr>
              <a:t>, </a:t>
            </a:r>
            <a:r>
              <a:rPr lang="en-US" sz="1600" dirty="0">
                <a:latin typeface="Times"/>
                <a:cs typeface="Times"/>
              </a:rPr>
              <a:t>hypothyroidism </a:t>
            </a:r>
            <a:r>
              <a:rPr lang="en-US" sz="1600" dirty="0" smtClean="0">
                <a:latin typeface="Times"/>
                <a:cs typeface="Times"/>
              </a:rPr>
              <a:t>develops.</a:t>
            </a:r>
            <a:endParaRPr kumimoji="0" lang="en-US" sz="16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34694"/>
                </a:solidFill>
              </a:rPr>
              <a:t>Atoms</a:t>
            </a:r>
            <a:endParaRPr lang="en-US" b="1" dirty="0" smtClean="0">
              <a:solidFill>
                <a:srgbClr val="3366FF"/>
              </a:solidFill>
              <a:cs typeface="Arial" charset="0"/>
            </a:endParaRPr>
          </a:p>
        </p:txBody>
      </p:sp>
      <p:pic>
        <p:nvPicPr>
          <p:cNvPr id="19460" name="Picture 2" descr="E:\LESSON OVRVW batch 3\art\BIO10NAE_01_02_02_005_LRIM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25920"/>
            <a:ext cx="3886200" cy="45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5057" y="1219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Atoms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are incredibly small.</a:t>
            </a:r>
          </a:p>
          <a:p>
            <a:pPr marL="342900" lvl="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100 million atoms laid side-by-side would only make a row one centimeter long.</a:t>
            </a:r>
          </a:p>
          <a:p>
            <a:pPr marL="800100" lvl="1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About the width of your little finger!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Atoms are made of </a:t>
            </a:r>
            <a:r>
              <a:rPr kumimoji="0"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subatomic particles 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that are even smaller.</a:t>
            </a:r>
          </a:p>
          <a:p>
            <a:pPr marL="800100" lvl="1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Protons</a:t>
            </a:r>
          </a:p>
          <a:p>
            <a:pPr marL="800100" lvl="1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Neutrons</a:t>
            </a:r>
          </a:p>
          <a:p>
            <a:pPr marL="800100" lvl="1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Electrons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LESSON OVRVW batch 3\art\BIO10NAE_01_02_02_005_LRIM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556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34694"/>
                </a:solidFill>
              </a:rPr>
              <a:t>Atoms</a:t>
            </a:r>
            <a:endParaRPr lang="en-US" b="1" dirty="0" smtClean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057" y="1219200"/>
            <a:ext cx="4572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Protons and neutrons have about the same mass.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Protons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are positively charged particles (+) that determine the atom’s </a:t>
            </a:r>
            <a:r>
              <a:rPr kumimoji="0" lang="en-US" sz="24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identity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.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Neutrons 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are particles that carry no charge and determine the atom’s </a:t>
            </a:r>
            <a:r>
              <a:rPr kumimoji="0" lang="en-US" sz="24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mass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.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Incredibly strong forces bind protons and neutrons together to form the </a:t>
            </a:r>
            <a:r>
              <a:rPr kumimoji="0"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nucleus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LESSON OVRVW batch 3\art\BIO10NAE_01_02_02_005_LRIM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556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34694"/>
                </a:solidFill>
              </a:rPr>
              <a:t>Atoms</a:t>
            </a:r>
            <a:endParaRPr lang="en-US" b="1" dirty="0" smtClean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057" y="1219200"/>
            <a:ext cx="4572000" cy="3564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Electrons 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are</a:t>
            </a:r>
            <a:r>
              <a:rPr kumimoji="0"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negatively </a:t>
            </a:r>
            <a:r>
              <a:rPr kumimoji="0"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charged 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particles </a:t>
            </a:r>
            <a:r>
              <a:rPr kumimoji="0"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(–) with only 1/1840 the mass of a proton. 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Electrons are in constant motion in the space surrounding the nucleus. 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Electrons determine </a:t>
            </a:r>
            <a:r>
              <a:rPr kumimoji="0" lang="en-US" sz="24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how reactive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an atom will be with other atoms.</a:t>
            </a:r>
          </a:p>
        </p:txBody>
      </p:sp>
    </p:spTree>
    <p:extLst>
      <p:ext uri="{BB962C8B-B14F-4D97-AF65-F5344CB8AC3E}">
        <p14:creationId xmlns:p14="http://schemas.microsoft.com/office/powerpoint/2010/main" val="329965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LESSON OVRVW batch 3\art\BIO10NAE_01_02_02_005_LRIM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556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34694"/>
                </a:solidFill>
              </a:rPr>
              <a:t>Atoms</a:t>
            </a:r>
            <a:endParaRPr lang="en-US" b="1" dirty="0" smtClean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057" y="1219200"/>
            <a:ext cx="4572000" cy="38964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Neutral atoms have equal numbers of protons and electrons. 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The positive and negative charges cancel each other out, leaving no net charge across the atom.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The carbon atom shown to the right is a neutral atom with 6 protons and 6 electrons.</a:t>
            </a:r>
          </a:p>
        </p:txBody>
      </p:sp>
    </p:spTree>
    <p:extLst>
      <p:ext uri="{BB962C8B-B14F-4D97-AF65-F5344CB8AC3E}">
        <p14:creationId xmlns:p14="http://schemas.microsoft.com/office/powerpoint/2010/main" val="20471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34694"/>
                </a:solidFill>
              </a:rPr>
              <a:t>Drawing Atoms</a:t>
            </a:r>
            <a:endParaRPr lang="en-US" b="1" dirty="0" smtClean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057" y="1219200"/>
            <a:ext cx="4572000" cy="38964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Atoms are typically drawn in two ways.</a:t>
            </a:r>
            <a:endParaRPr kumimoji="0" lang="en-US" sz="24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The more accurate representation involves drawing an </a:t>
            </a:r>
            <a:r>
              <a:rPr kumimoji="0"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electron cloud</a:t>
            </a: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.</a:t>
            </a:r>
          </a:p>
          <a:p>
            <a:pPr marL="800100" lvl="1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This is considered more accurate because electrons move too quickly to pinpoint them at any specific location in the atom.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962"/>
            <a:ext cx="3352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53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34694"/>
                </a:solidFill>
              </a:rPr>
              <a:t>Drawing Atoms</a:t>
            </a:r>
            <a:endParaRPr lang="en-US" b="1" dirty="0" smtClean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057" y="1219200"/>
            <a:ext cx="4572000" cy="3157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The most commonly used way to draw atoms is to show electrons orbiting the nucleus in a circular path.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This method makes it easier to see the electrons and how they interact with other atoms during chemical reactions.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81414"/>
            <a:ext cx="30384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3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Number and Atomic Mass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34400" cy="1877437"/>
          </a:xfrm>
          <a:noFill/>
          <a:ln/>
        </p:spPr>
        <p:txBody>
          <a:bodyPr>
            <a:spAutoFit/>
          </a:bodyPr>
          <a:lstStyle/>
          <a:p>
            <a:r>
              <a:rPr lang="en-US" dirty="0"/>
              <a:t>Atoms of the various elements differ in number of </a:t>
            </a:r>
            <a:r>
              <a:rPr lang="en-US" dirty="0" smtClean="0"/>
              <a:t>protons, neutrons, and electrons.</a:t>
            </a:r>
            <a:endParaRPr lang="en-US" dirty="0"/>
          </a:p>
          <a:p>
            <a:pPr lvl="1"/>
            <a:r>
              <a:rPr lang="en-US" sz="2000" dirty="0"/>
              <a:t>An element’s </a:t>
            </a:r>
            <a:r>
              <a:rPr lang="en-US" sz="2000" b="1" dirty="0"/>
              <a:t>atomic number </a:t>
            </a:r>
            <a:r>
              <a:rPr lang="en-US" sz="2000" dirty="0"/>
              <a:t>is the number of </a:t>
            </a:r>
            <a:r>
              <a:rPr lang="en-US" sz="2000" u="sng" dirty="0"/>
              <a:t>protons</a:t>
            </a:r>
          </a:p>
          <a:p>
            <a:pPr lvl="1"/>
            <a:r>
              <a:rPr lang="en-US" sz="2000" dirty="0"/>
              <a:t>An element’s </a:t>
            </a:r>
            <a:r>
              <a:rPr lang="en-US" sz="2000" b="1" dirty="0"/>
              <a:t>mass number </a:t>
            </a:r>
            <a:r>
              <a:rPr lang="en-US" sz="2000" dirty="0"/>
              <a:t>is the sum of </a:t>
            </a:r>
            <a:r>
              <a:rPr lang="en-US" sz="2000" u="sng" dirty="0"/>
              <a:t>protons plus neutrons </a:t>
            </a:r>
            <a:r>
              <a:rPr lang="en-US" sz="2000" dirty="0"/>
              <a:t>in the nucleus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0956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90987"/>
            <a:ext cx="2286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4038600"/>
          </a:xfrm>
        </p:spPr>
        <p:txBody>
          <a:bodyPr/>
          <a:lstStyle/>
          <a:p>
            <a:r>
              <a:rPr lang="en-US" dirty="0" smtClean="0"/>
              <a:t>Atoms that have gained or lost an electron are no longer neutral, they have a charge.</a:t>
            </a:r>
          </a:p>
          <a:p>
            <a:pPr lvl="1"/>
            <a:r>
              <a:rPr lang="en-US" sz="2000" dirty="0" smtClean="0"/>
              <a:t>They are now called </a:t>
            </a:r>
            <a:r>
              <a:rPr lang="en-US" sz="2000" u="sng" dirty="0" smtClean="0"/>
              <a:t>ions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>Common ions of the human body:</a:t>
            </a:r>
          </a:p>
          <a:p>
            <a:pPr lvl="1"/>
            <a:r>
              <a:rPr lang="en-US" sz="2000" dirty="0" smtClean="0"/>
              <a:t>Na+ (sodium), found in tears, sweat, blood</a:t>
            </a:r>
          </a:p>
          <a:p>
            <a:pPr lvl="1"/>
            <a:r>
              <a:rPr lang="en-US" sz="2000" dirty="0" smtClean="0"/>
              <a:t>K+ (potassium), found in nerve cells, blood</a:t>
            </a:r>
          </a:p>
          <a:p>
            <a:pPr lvl="1"/>
            <a:r>
              <a:rPr lang="en-US" sz="2000" dirty="0" smtClean="0"/>
              <a:t>Ca+ (calcium), found in blood, nerve cells, muscle cells, bone</a:t>
            </a:r>
          </a:p>
          <a:p>
            <a:pPr lvl="1"/>
            <a:r>
              <a:rPr lang="en-US" sz="2000" dirty="0" err="1" smtClean="0"/>
              <a:t>Cl</a:t>
            </a:r>
            <a:r>
              <a:rPr lang="en-US" sz="2000" dirty="0" smtClean="0"/>
              <a:t>- (chloride), found in blood and stomach acid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Resources</a:t>
            </a:r>
            <a:br>
              <a:rPr lang="en-US" dirty="0" smtClean="0"/>
            </a:br>
            <a:r>
              <a:rPr lang="en-US" sz="2400" dirty="0" smtClean="0"/>
              <a:t>(This slide does not appear while presenting)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hlinkClick r:id="rId2"/>
              </a:rPr>
              <a:t>Aurum Science: Biology Teaching Resources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>
                <a:hlinkClick r:id="rId3"/>
              </a:rPr>
              <a:t>Unit Plan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>
                <a:hlinkClick r:id="rId4"/>
              </a:rPr>
              <a:t>Student Notes Outline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>
                <a:hlinkClick r:id="rId5"/>
              </a:rPr>
              <a:t>Study Guide</a:t>
            </a:r>
            <a:endParaRPr lang="en-US" sz="2800" dirty="0" smtClean="0"/>
          </a:p>
          <a:p>
            <a:pPr marL="0" indent="0">
              <a:lnSpc>
                <a:spcPct val="2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/>
              <a:t>Written by James Dauray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Isotopes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3379387"/>
          </a:xfrm>
          <a:noFill/>
          <a:ln/>
        </p:spPr>
        <p:txBody>
          <a:bodyPr>
            <a:spAutoFit/>
          </a:bodyPr>
          <a:lstStyle/>
          <a:p>
            <a:r>
              <a:rPr lang="en-US" dirty="0"/>
              <a:t>Atoms of an element have the </a:t>
            </a:r>
            <a:r>
              <a:rPr lang="en-US" u="sng" dirty="0"/>
              <a:t>same number of protons </a:t>
            </a:r>
            <a:r>
              <a:rPr lang="en-US" dirty="0"/>
              <a:t>but may differ in </a:t>
            </a:r>
            <a:r>
              <a:rPr lang="en-US" u="sng" dirty="0"/>
              <a:t>number of neutrons</a:t>
            </a:r>
          </a:p>
          <a:p>
            <a:r>
              <a:rPr lang="en-US" b="1" dirty="0"/>
              <a:t>Isotopes</a:t>
            </a:r>
            <a:r>
              <a:rPr lang="en-US" dirty="0"/>
              <a:t> are two atoms of an element that differ in number of neutrons</a:t>
            </a:r>
          </a:p>
          <a:p>
            <a:r>
              <a:rPr lang="en-US" dirty="0"/>
              <a:t>Most isotopes are stable, but some are radioactive, giving off particles and </a:t>
            </a:r>
            <a:r>
              <a:rPr lang="en-US" dirty="0" smtClean="0"/>
              <a:t>energy</a:t>
            </a:r>
          </a:p>
          <a:p>
            <a:r>
              <a:rPr lang="en-US" sz="2600" dirty="0" smtClean="0"/>
              <a:t>Isotopes have many applications in biology.</a:t>
            </a:r>
            <a:endParaRPr lang="en-US" sz="2600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234687"/>
            <a:ext cx="4953000" cy="221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Three applications for radioactive isotopes include:</a:t>
            </a:r>
          </a:p>
          <a:p>
            <a:pPr lvl="1"/>
            <a:r>
              <a:rPr lang="en-US" sz="2000" dirty="0" smtClean="0"/>
              <a:t>Carbon-14 dating – to determine the age of items that are carbon-based</a:t>
            </a:r>
          </a:p>
          <a:p>
            <a:pPr lvl="1"/>
            <a:r>
              <a:rPr lang="en-US" sz="2000" dirty="0" smtClean="0"/>
              <a:t>Nuclear Medicine:</a:t>
            </a:r>
          </a:p>
          <a:p>
            <a:pPr lvl="2"/>
            <a:r>
              <a:rPr lang="en-US" sz="2000" dirty="0" smtClean="0"/>
              <a:t>To treat cancer such as with chemotherapy</a:t>
            </a:r>
          </a:p>
          <a:p>
            <a:pPr lvl="2"/>
            <a:r>
              <a:rPr lang="en-US" sz="2000" dirty="0" smtClean="0"/>
              <a:t>To identify medical conditions such as tumors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34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Carbon-14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most common and stable isotope of carbon is Carbon-12, but it also exists as carbon-13 and 14.</a:t>
            </a:r>
          </a:p>
          <a:p>
            <a:r>
              <a:rPr lang="en-US" sz="2800" dirty="0" smtClean="0"/>
              <a:t>Carbon-14 is a radioactive isotope.  Radioactive substances are unstable and break down over time.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half-life</a:t>
            </a:r>
            <a:r>
              <a:rPr lang="en-US" sz="2800" dirty="0" smtClean="0"/>
              <a:t> of an isotope is the amount of time it takes for half of a sample to decay.</a:t>
            </a:r>
          </a:p>
          <a:p>
            <a:r>
              <a:rPr lang="en-US" sz="2800" dirty="0" smtClean="0"/>
              <a:t>All living things contain some carbon-12 and some carbon-14 in their cells.  </a:t>
            </a:r>
          </a:p>
          <a:p>
            <a:r>
              <a:rPr lang="en-US" sz="2800" dirty="0" smtClean="0"/>
              <a:t>The half-life of carbon-14 is 5,700 years.  This value can be used to determine the approximate age of a fossil.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Carbon Dating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An archeologist discovers a piece of pottery.</a:t>
            </a:r>
          </a:p>
          <a:p>
            <a:r>
              <a:rPr lang="en-US" dirty="0" smtClean="0"/>
              <a:t>Inside that pottery are seeds.  Chemical analysis reveals the seeds only have about 12% of the original carbon-14 remaining.  How old is the pottery?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1882086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1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Carbon-14 Dating:  Shroud of Turin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410200" cy="44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Shroud of Turin </a:t>
            </a:r>
            <a:br>
              <a:rPr lang="en-US" dirty="0" smtClean="0"/>
            </a:br>
            <a:r>
              <a:rPr lang="en-US" dirty="0" smtClean="0"/>
              <a:t>Carbon-14 Dating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15400" cy="4572000"/>
          </a:xfrm>
        </p:spPr>
        <p:txBody>
          <a:bodyPr>
            <a:normAutofit lnSpcReduction="10000"/>
          </a:bodyPr>
          <a:lstStyle/>
          <a:p>
            <a:pPr>
              <a:spcBef>
                <a:spcPts val="550"/>
              </a:spcBef>
              <a:spcAft>
                <a:spcPts val="550"/>
              </a:spcAft>
            </a:pPr>
            <a:r>
              <a:rPr lang="en-US" dirty="0" smtClean="0"/>
              <a:t>A small sample was cut from the shroud and divided into three pieces.  </a:t>
            </a:r>
          </a:p>
          <a:p>
            <a:pPr lvl="1">
              <a:spcBef>
                <a:spcPts val="550"/>
              </a:spcBef>
              <a:spcAft>
                <a:spcPts val="550"/>
              </a:spcAft>
            </a:pPr>
            <a:r>
              <a:rPr lang="en-US" sz="2000" dirty="0" smtClean="0"/>
              <a:t>Each piece was given to a different lab.</a:t>
            </a:r>
          </a:p>
          <a:p>
            <a:pPr>
              <a:spcBef>
                <a:spcPts val="550"/>
              </a:spcBef>
              <a:spcAft>
                <a:spcPts val="550"/>
              </a:spcAft>
            </a:pPr>
            <a:r>
              <a:rPr lang="en-US" dirty="0" smtClean="0"/>
              <a:t>Three older ancient cloth samples were also sampled and included.</a:t>
            </a:r>
          </a:p>
          <a:p>
            <a:pPr lvl="1">
              <a:spcBef>
                <a:spcPts val="550"/>
              </a:spcBef>
              <a:spcAft>
                <a:spcPts val="550"/>
              </a:spcAft>
            </a:pPr>
            <a:r>
              <a:rPr lang="en-US" sz="2000" dirty="0" smtClean="0"/>
              <a:t>None of the samples were labeled, to prevent bias.</a:t>
            </a:r>
          </a:p>
          <a:p>
            <a:pPr>
              <a:spcBef>
                <a:spcPts val="550"/>
              </a:spcBef>
              <a:spcAft>
                <a:spcPts val="550"/>
              </a:spcAft>
            </a:pPr>
            <a:r>
              <a:rPr lang="en-US" dirty="0" smtClean="0"/>
              <a:t>Results:  </a:t>
            </a:r>
          </a:p>
          <a:p>
            <a:pPr lvl="1">
              <a:spcBef>
                <a:spcPts val="550"/>
              </a:spcBef>
              <a:spcAft>
                <a:spcPts val="550"/>
              </a:spcAft>
            </a:pPr>
            <a:r>
              <a:rPr lang="en-US" sz="2200" dirty="0" smtClean="0"/>
              <a:t>Date range of shroud is 1262-1385 A.D.</a:t>
            </a:r>
          </a:p>
          <a:p>
            <a:pPr lvl="1">
              <a:spcBef>
                <a:spcPts val="550"/>
              </a:spcBef>
              <a:spcAft>
                <a:spcPts val="550"/>
              </a:spcAft>
            </a:pPr>
            <a:r>
              <a:rPr lang="en-US" sz="2200" dirty="0" smtClean="0"/>
              <a:t>Inconclusive?  The shroud had been in a fire and parts were burned and repaired -- sample may have been taken from a repaired area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Tracer 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105400" cy="4724400"/>
          </a:xfrm>
        </p:spPr>
        <p:txBody>
          <a:bodyPr>
            <a:normAutofit/>
          </a:bodyPr>
          <a:lstStyle/>
          <a:p>
            <a:pPr>
              <a:spcBef>
                <a:spcPts val="550"/>
              </a:spcBef>
              <a:spcAft>
                <a:spcPts val="550"/>
              </a:spcAft>
            </a:pPr>
            <a:r>
              <a:rPr lang="en-US" dirty="0" smtClean="0"/>
              <a:t>Radioactive isotopes can be used to treat cancer, such as chemotherapy.</a:t>
            </a:r>
          </a:p>
          <a:p>
            <a:pPr lvl="1">
              <a:spcBef>
                <a:spcPts val="550"/>
              </a:spcBef>
              <a:spcAft>
                <a:spcPts val="550"/>
              </a:spcAft>
            </a:pPr>
            <a:r>
              <a:rPr lang="en-US" dirty="0" smtClean="0"/>
              <a:t>The r</a:t>
            </a:r>
            <a:r>
              <a:rPr lang="en-US" dirty="0" smtClean="0"/>
              <a:t>adioactive </a:t>
            </a:r>
            <a:r>
              <a:rPr lang="en-US" dirty="0" smtClean="0"/>
              <a:t>isotopes can be added to cells.  The cells will incorporate these isotopes into their DNA and proteins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Bef>
                <a:spcPts val="550"/>
              </a:spcBef>
              <a:spcAft>
                <a:spcPts val="550"/>
              </a:spcAft>
            </a:pPr>
            <a:r>
              <a:rPr lang="en-US" sz="2200" dirty="0" smtClean="0"/>
              <a:t>One experiment took these cells and incubated them at nine different temperatures to see if DNA had an optimal range of temperature to duplicate.</a:t>
            </a:r>
          </a:p>
        </p:txBody>
      </p:sp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68286"/>
            <a:ext cx="3603625" cy="3201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68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355600"/>
            <a:ext cx="8535987" cy="6145213"/>
          </a:xfrm>
          <a:prstGeom prst="rect">
            <a:avLst/>
          </a:prstGeom>
          <a:noFill/>
        </p:spPr>
      </p:pic>
      <p:sp>
        <p:nvSpPr>
          <p:cNvPr id="33997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2-5c</a:t>
            </a:r>
            <a:endParaRPr lang="en-US" sz="1500"/>
          </a:p>
        </p:txBody>
      </p:sp>
      <p:sp>
        <p:nvSpPr>
          <p:cNvPr id="339972" name="Text Box 1028"/>
          <p:cNvSpPr txBox="1">
            <a:spLocks noChangeArrowheads="1"/>
          </p:cNvSpPr>
          <p:nvPr/>
        </p:nvSpPr>
        <p:spPr bwMode="auto">
          <a:xfrm>
            <a:off x="3181350" y="1412875"/>
            <a:ext cx="19367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b="1"/>
              <a:t>Optimum</a:t>
            </a:r>
          </a:p>
          <a:p>
            <a:pPr algn="l"/>
            <a:r>
              <a:rPr kumimoji="0" lang="en-US" b="1"/>
              <a:t>temperature</a:t>
            </a:r>
          </a:p>
          <a:p>
            <a:pPr algn="l"/>
            <a:r>
              <a:rPr kumimoji="0" lang="en-US" b="1"/>
              <a:t>for DNA</a:t>
            </a:r>
          </a:p>
          <a:p>
            <a:pPr algn="l"/>
            <a:r>
              <a:rPr kumimoji="0" lang="en-US" b="1"/>
              <a:t>synthesis</a:t>
            </a:r>
          </a:p>
        </p:txBody>
      </p:sp>
      <p:sp>
        <p:nvSpPr>
          <p:cNvPr id="339973" name="Text Box 1029"/>
          <p:cNvSpPr txBox="1">
            <a:spLocks noChangeArrowheads="1"/>
          </p:cNvSpPr>
          <p:nvPr/>
        </p:nvSpPr>
        <p:spPr bwMode="auto">
          <a:xfrm>
            <a:off x="1190625" y="469900"/>
            <a:ext cx="198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3000" b="1">
                <a:solidFill>
                  <a:srgbClr val="FFC000"/>
                </a:solidFill>
              </a:rPr>
              <a:t>RESULTS</a:t>
            </a:r>
            <a:endParaRPr kumimoji="0" lang="en-US" sz="2400" b="1">
              <a:solidFill>
                <a:srgbClr val="FFC000"/>
              </a:solidFill>
              <a:latin typeface="Times" pitchFamily="18" charset="0"/>
            </a:endParaRPr>
          </a:p>
        </p:txBody>
      </p:sp>
      <p:sp>
        <p:nvSpPr>
          <p:cNvPr id="339974" name="Text Box 1030"/>
          <p:cNvSpPr txBox="1">
            <a:spLocks noChangeArrowheads="1"/>
          </p:cNvSpPr>
          <p:nvPr/>
        </p:nvSpPr>
        <p:spPr bwMode="auto">
          <a:xfrm rot="-5400000">
            <a:off x="-423862" y="2578100"/>
            <a:ext cx="322738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110000"/>
              </a:lnSpc>
            </a:pPr>
            <a:r>
              <a:rPr kumimoji="0" lang="en-US" b="1"/>
              <a:t>Counts per minute</a:t>
            </a:r>
          </a:p>
          <a:p>
            <a:pPr algn="ctr">
              <a:lnSpc>
                <a:spcPct val="110000"/>
              </a:lnSpc>
            </a:pPr>
            <a:r>
              <a:rPr kumimoji="0" lang="en-US" b="1"/>
              <a:t>(x 1,000)</a:t>
            </a:r>
          </a:p>
        </p:txBody>
      </p:sp>
      <p:sp>
        <p:nvSpPr>
          <p:cNvPr id="339975" name="Text Box 1031"/>
          <p:cNvSpPr txBox="1">
            <a:spLocks noChangeArrowheads="1"/>
          </p:cNvSpPr>
          <p:nvPr/>
        </p:nvSpPr>
        <p:spPr bwMode="auto">
          <a:xfrm>
            <a:off x="1774825" y="1893888"/>
            <a:ext cx="44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b="1"/>
              <a:t>30</a:t>
            </a:r>
          </a:p>
        </p:txBody>
      </p:sp>
      <p:sp>
        <p:nvSpPr>
          <p:cNvPr id="339976" name="Text Box 1032"/>
          <p:cNvSpPr txBox="1">
            <a:spLocks noChangeArrowheads="1"/>
          </p:cNvSpPr>
          <p:nvPr/>
        </p:nvSpPr>
        <p:spPr bwMode="auto">
          <a:xfrm>
            <a:off x="1774825" y="2851150"/>
            <a:ext cx="44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b="1"/>
              <a:t>20</a:t>
            </a:r>
          </a:p>
        </p:txBody>
      </p:sp>
      <p:sp>
        <p:nvSpPr>
          <p:cNvPr id="339977" name="Text Box 1033"/>
          <p:cNvSpPr txBox="1">
            <a:spLocks noChangeArrowheads="1"/>
          </p:cNvSpPr>
          <p:nvPr/>
        </p:nvSpPr>
        <p:spPr bwMode="auto">
          <a:xfrm>
            <a:off x="1774825" y="3816350"/>
            <a:ext cx="44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b="1"/>
              <a:t>10</a:t>
            </a:r>
          </a:p>
        </p:txBody>
      </p:sp>
      <p:sp>
        <p:nvSpPr>
          <p:cNvPr id="339978" name="Text Box 1034"/>
          <p:cNvSpPr txBox="1">
            <a:spLocks noChangeArrowheads="1"/>
          </p:cNvSpPr>
          <p:nvPr/>
        </p:nvSpPr>
        <p:spPr bwMode="auto">
          <a:xfrm>
            <a:off x="1774825" y="4783138"/>
            <a:ext cx="44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b="1"/>
              <a:t>0</a:t>
            </a:r>
          </a:p>
        </p:txBody>
      </p:sp>
      <p:sp>
        <p:nvSpPr>
          <p:cNvPr id="339979" name="Text Box 1035"/>
          <p:cNvSpPr txBox="1">
            <a:spLocks noChangeArrowheads="1"/>
          </p:cNvSpPr>
          <p:nvPr/>
        </p:nvSpPr>
        <p:spPr bwMode="auto">
          <a:xfrm>
            <a:off x="3340100" y="5159375"/>
            <a:ext cx="44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b="1"/>
              <a:t>10</a:t>
            </a:r>
          </a:p>
        </p:txBody>
      </p:sp>
      <p:sp>
        <p:nvSpPr>
          <p:cNvPr id="339980" name="Text Box 1036"/>
          <p:cNvSpPr txBox="1">
            <a:spLocks noChangeArrowheads="1"/>
          </p:cNvSpPr>
          <p:nvPr/>
        </p:nvSpPr>
        <p:spPr bwMode="auto">
          <a:xfrm>
            <a:off x="4368800" y="5159375"/>
            <a:ext cx="44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b="1"/>
              <a:t>20</a:t>
            </a:r>
          </a:p>
        </p:txBody>
      </p:sp>
      <p:sp>
        <p:nvSpPr>
          <p:cNvPr id="339981" name="Text Box 1037"/>
          <p:cNvSpPr txBox="1">
            <a:spLocks noChangeArrowheads="1"/>
          </p:cNvSpPr>
          <p:nvPr/>
        </p:nvSpPr>
        <p:spPr bwMode="auto">
          <a:xfrm>
            <a:off x="5424488" y="5159375"/>
            <a:ext cx="4429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b="1"/>
              <a:t>30</a:t>
            </a:r>
          </a:p>
        </p:txBody>
      </p:sp>
      <p:sp>
        <p:nvSpPr>
          <p:cNvPr id="339982" name="Text Box 1038"/>
          <p:cNvSpPr txBox="1">
            <a:spLocks noChangeArrowheads="1"/>
          </p:cNvSpPr>
          <p:nvPr/>
        </p:nvSpPr>
        <p:spPr bwMode="auto">
          <a:xfrm>
            <a:off x="6450013" y="5159375"/>
            <a:ext cx="4429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b="1"/>
              <a:t>40</a:t>
            </a:r>
          </a:p>
        </p:txBody>
      </p:sp>
      <p:sp>
        <p:nvSpPr>
          <p:cNvPr id="339983" name="Text Box 1039"/>
          <p:cNvSpPr txBox="1">
            <a:spLocks noChangeArrowheads="1"/>
          </p:cNvSpPr>
          <p:nvPr/>
        </p:nvSpPr>
        <p:spPr bwMode="auto">
          <a:xfrm>
            <a:off x="7486650" y="5159375"/>
            <a:ext cx="44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b="1"/>
              <a:t>50</a:t>
            </a:r>
          </a:p>
        </p:txBody>
      </p:sp>
      <p:sp>
        <p:nvSpPr>
          <p:cNvPr id="339984" name="Text Box 1040"/>
          <p:cNvSpPr txBox="1">
            <a:spLocks noChangeArrowheads="1"/>
          </p:cNvSpPr>
          <p:nvPr/>
        </p:nvSpPr>
        <p:spPr bwMode="auto">
          <a:xfrm>
            <a:off x="4200525" y="5689600"/>
            <a:ext cx="28527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b="1"/>
              <a:t>Temperature (°C)</a:t>
            </a:r>
          </a:p>
        </p:txBody>
      </p:sp>
      <p:sp>
        <p:nvSpPr>
          <p:cNvPr id="339985" name="Line 1041"/>
          <p:cNvSpPr>
            <a:spLocks noChangeShapeType="1"/>
          </p:cNvSpPr>
          <p:nvPr/>
        </p:nvSpPr>
        <p:spPr bwMode="auto">
          <a:xfrm>
            <a:off x="4702175" y="1651000"/>
            <a:ext cx="132715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Tracer 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2438400"/>
          </a:xfrm>
        </p:spPr>
        <p:txBody>
          <a:bodyPr>
            <a:normAutofit/>
          </a:bodyPr>
          <a:lstStyle/>
          <a:p>
            <a:pPr>
              <a:spcBef>
                <a:spcPts val="550"/>
              </a:spcBef>
              <a:spcAft>
                <a:spcPts val="550"/>
              </a:spcAft>
            </a:pPr>
            <a:r>
              <a:rPr lang="en-US" dirty="0" smtClean="0"/>
              <a:t>Tracer </a:t>
            </a:r>
            <a:r>
              <a:rPr lang="en-US" dirty="0" smtClean="0"/>
              <a:t>isotopes are placed in dyes that are ingested or injected into the body.  </a:t>
            </a:r>
            <a:r>
              <a:rPr lang="en-US" dirty="0" smtClean="0"/>
              <a:t>Medical tests can “trace” the location of the dye </a:t>
            </a:r>
            <a:r>
              <a:rPr lang="en-US" dirty="0" smtClean="0"/>
              <a:t>to </a:t>
            </a:r>
            <a:r>
              <a:rPr lang="en-US" dirty="0" smtClean="0"/>
              <a:t>identify tumors, which contain cells that divide their DNA much faster than usual.</a:t>
            </a:r>
            <a:endParaRPr lang="en-US" sz="2200" dirty="0" smtClean="0"/>
          </a:p>
        </p:txBody>
      </p:sp>
      <p:pic>
        <p:nvPicPr>
          <p:cNvPr id="5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581400"/>
            <a:ext cx="3600713" cy="3049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28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Chemical Bonds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772400" cy="2763834"/>
          </a:xfrm>
          <a:noFill/>
          <a:ln/>
        </p:spPr>
        <p:txBody>
          <a:bodyPr>
            <a:spAutoFit/>
          </a:bodyPr>
          <a:lstStyle/>
          <a:p>
            <a:r>
              <a:rPr lang="en-US" dirty="0" smtClean="0"/>
              <a:t>Elements can combine to form compounds.  </a:t>
            </a:r>
          </a:p>
          <a:p>
            <a:r>
              <a:rPr lang="en-US" dirty="0" smtClean="0"/>
              <a:t>The elements are held together by chemical bonds.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b="1" dirty="0"/>
              <a:t>covalent bond </a:t>
            </a:r>
            <a:r>
              <a:rPr lang="en-US" sz="2200" dirty="0"/>
              <a:t>is the </a:t>
            </a:r>
            <a:r>
              <a:rPr lang="en-US" sz="2200" u="sng" dirty="0"/>
              <a:t>sharing</a:t>
            </a:r>
            <a:r>
              <a:rPr lang="en-US" sz="2200" dirty="0"/>
              <a:t> of a pair of valence electrons by two </a:t>
            </a:r>
            <a:r>
              <a:rPr lang="en-US" sz="2200" dirty="0" smtClean="0"/>
              <a:t>atoms.</a:t>
            </a:r>
            <a:endParaRPr lang="en-US" sz="2200" dirty="0"/>
          </a:p>
          <a:p>
            <a:pPr lvl="1"/>
            <a:r>
              <a:rPr lang="en-US" sz="2200" dirty="0" smtClean="0"/>
              <a:t>An </a:t>
            </a:r>
            <a:r>
              <a:rPr lang="en-US" sz="2200" b="1" dirty="0" smtClean="0"/>
              <a:t>ionic bond </a:t>
            </a:r>
            <a:r>
              <a:rPr lang="en-US" sz="2200" dirty="0" smtClean="0"/>
              <a:t>occurs when one atom </a:t>
            </a:r>
            <a:r>
              <a:rPr lang="en-US" sz="2200" u="sng" dirty="0" smtClean="0"/>
              <a:t>takes</a:t>
            </a:r>
            <a:r>
              <a:rPr lang="en-US" sz="2200" dirty="0" smtClean="0"/>
              <a:t> another atom’s electrons.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</a:t>
            </a:r>
            <a:r>
              <a:rPr lang="en-US" dirty="0"/>
              <a:t>Foundations of Biology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848600" cy="35814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pPr>
              <a:lnSpc>
                <a:spcPct val="90000"/>
              </a:lnSpc>
              <a:buFont typeface="Times" pitchFamily="18" charset="0"/>
              <a:buChar char="•"/>
            </a:pPr>
            <a:endParaRPr lang="en-US" sz="2600" dirty="0"/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Biology is a multidisciplinary science</a:t>
            </a:r>
          </a:p>
          <a:p>
            <a:pPr lvl="1">
              <a:lnSpc>
                <a:spcPct val="90000"/>
              </a:lnSpc>
              <a:buFont typeface="Times" pitchFamily="18" charset="0"/>
              <a:buChar char="•"/>
            </a:pPr>
            <a:r>
              <a:rPr lang="en-US" sz="1800" dirty="0"/>
              <a:t>Living organisms are subject to basic laws of physics and </a:t>
            </a:r>
            <a:r>
              <a:rPr lang="en-US" sz="1800" dirty="0" smtClean="0"/>
              <a:t>chemistry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One example is the bombardier beetle, which </a:t>
            </a:r>
            <a:r>
              <a:rPr lang="en-US" dirty="0" smtClean="0"/>
              <a:t>uses an exothermic chemical reaction to defend itself against predators.</a:t>
            </a:r>
            <a:endParaRPr lang="en-US" sz="2400" dirty="0"/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7013"/>
            <a:ext cx="5041900" cy="6402387"/>
          </a:xfrm>
          <a:prstGeom prst="rect">
            <a:avLst/>
          </a:prstGeom>
          <a:noFill/>
        </p:spPr>
      </p:pic>
      <p:sp>
        <p:nvSpPr>
          <p:cNvPr id="34611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2-10</a:t>
            </a:r>
            <a:endParaRPr lang="en-US" sz="1500"/>
          </a:p>
        </p:txBody>
      </p:sp>
      <p:sp>
        <p:nvSpPr>
          <p:cNvPr id="346116" name="Text Box 1028"/>
          <p:cNvSpPr txBox="1">
            <a:spLocks noChangeArrowheads="1"/>
          </p:cNvSpPr>
          <p:nvPr/>
        </p:nvSpPr>
        <p:spPr bwMode="auto">
          <a:xfrm>
            <a:off x="2838450" y="241300"/>
            <a:ext cx="18510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 dirty="0"/>
              <a:t>Hydrogen atoms (2 H)</a:t>
            </a:r>
            <a:endParaRPr kumimoji="0" lang="en-US" sz="1200" b="1" dirty="0">
              <a:latin typeface="Times" pitchFamily="18" charset="0"/>
            </a:endParaRPr>
          </a:p>
        </p:txBody>
      </p:sp>
      <p:sp>
        <p:nvSpPr>
          <p:cNvPr id="346117" name="Text Box 1029"/>
          <p:cNvSpPr txBox="1">
            <a:spLocks noChangeArrowheads="1"/>
          </p:cNvSpPr>
          <p:nvPr/>
        </p:nvSpPr>
        <p:spPr bwMode="auto">
          <a:xfrm>
            <a:off x="3213100" y="6076950"/>
            <a:ext cx="1133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/>
              <a:t>Hydrogen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/>
              <a:t>molecule (H</a:t>
            </a:r>
            <a:r>
              <a:rPr kumimoji="0" lang="en-US" sz="1200" b="1" baseline="-25000"/>
              <a:t>2</a:t>
            </a:r>
            <a:r>
              <a:rPr kumimoji="0" lang="en-US" sz="1200" b="1"/>
              <a:t>)</a:t>
            </a:r>
          </a:p>
        </p:txBody>
      </p:sp>
      <p:sp>
        <p:nvSpPr>
          <p:cNvPr id="346118" name="Line 1030"/>
          <p:cNvSpPr>
            <a:spLocks noChangeShapeType="1"/>
          </p:cNvSpPr>
          <p:nvPr/>
        </p:nvSpPr>
        <p:spPr bwMode="auto">
          <a:xfrm flipV="1">
            <a:off x="3130550" y="431800"/>
            <a:ext cx="666750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19" name="Line 1031"/>
          <p:cNvSpPr>
            <a:spLocks noChangeShapeType="1"/>
          </p:cNvSpPr>
          <p:nvPr/>
        </p:nvSpPr>
        <p:spPr bwMode="auto">
          <a:xfrm>
            <a:off x="3794125" y="428625"/>
            <a:ext cx="654050" cy="473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105400" y="22098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600" b="1" dirty="0" smtClean="0"/>
              <a:t>Covalent bond between two </a:t>
            </a:r>
          </a:p>
          <a:p>
            <a:pPr algn="ctr"/>
            <a:r>
              <a:rPr kumimoji="0" lang="en-US" sz="1600" b="1" dirty="0" smtClean="0"/>
              <a:t>hydrogen atoms to </a:t>
            </a:r>
          </a:p>
          <a:p>
            <a:pPr algn="ctr"/>
            <a:r>
              <a:rPr kumimoji="0" lang="en-US" sz="1600" b="1" dirty="0" smtClean="0"/>
              <a:t>form hydrogen gas</a:t>
            </a:r>
            <a:endParaRPr kumimoji="0" lang="en-US" sz="1600" b="1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685800"/>
          </a:xfrm>
        </p:spPr>
        <p:txBody>
          <a:bodyPr/>
          <a:lstStyle/>
          <a:p>
            <a:r>
              <a:rPr lang="en-US" dirty="0" smtClean="0"/>
              <a:t>Types of Covalent Bonds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2899255"/>
          </a:xfrm>
          <a:noFill/>
          <a:ln/>
        </p:spPr>
        <p:txBody>
          <a:bodyPr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single </a:t>
            </a:r>
            <a:r>
              <a:rPr lang="en-US" b="1" dirty="0"/>
              <a:t>bond</a:t>
            </a:r>
            <a:r>
              <a:rPr lang="en-US" dirty="0"/>
              <a:t>, is the sharing of </a:t>
            </a:r>
            <a:r>
              <a:rPr lang="en-US" u="sng" dirty="0"/>
              <a:t>one pair </a:t>
            </a:r>
            <a:r>
              <a:rPr lang="en-US" dirty="0"/>
              <a:t>of valence </a:t>
            </a:r>
            <a:r>
              <a:rPr lang="en-US" dirty="0" smtClean="0"/>
              <a:t>electrons.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double </a:t>
            </a:r>
            <a:r>
              <a:rPr lang="en-US" b="1" dirty="0"/>
              <a:t>bond</a:t>
            </a:r>
            <a:r>
              <a:rPr lang="en-US" dirty="0"/>
              <a:t>, is the sharing of </a:t>
            </a:r>
            <a:r>
              <a:rPr lang="en-US" u="sng" dirty="0"/>
              <a:t>two pairs</a:t>
            </a:r>
            <a:r>
              <a:rPr lang="en-US" dirty="0"/>
              <a:t> of valence </a:t>
            </a:r>
            <a:r>
              <a:rPr lang="en-US" dirty="0" smtClean="0"/>
              <a:t>electrons.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triple bond</a:t>
            </a:r>
            <a:r>
              <a:rPr lang="en-US" dirty="0" smtClean="0"/>
              <a:t>, is the sharing of </a:t>
            </a:r>
            <a:r>
              <a:rPr lang="en-US" u="sng" dirty="0" smtClean="0"/>
              <a:t>three pairs</a:t>
            </a:r>
            <a:r>
              <a:rPr lang="en-US" dirty="0" smtClean="0"/>
              <a:t> of valence electrons.</a:t>
            </a:r>
          </a:p>
          <a:p>
            <a:endParaRPr lang="en-US" dirty="0"/>
          </a:p>
        </p:txBody>
      </p:sp>
      <p:pic>
        <p:nvPicPr>
          <p:cNvPr id="4098" name="Picture 2" descr="Methane Structural Form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648200"/>
            <a:ext cx="1304925" cy="1304926"/>
          </a:xfrm>
          <a:prstGeom prst="rect">
            <a:avLst/>
          </a:prstGeom>
          <a:noFill/>
        </p:spPr>
      </p:pic>
      <p:pic>
        <p:nvPicPr>
          <p:cNvPr id="4100" name="Picture 4" descr="Ethene Structural Formu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724400"/>
            <a:ext cx="1409700" cy="1133476"/>
          </a:xfrm>
          <a:prstGeom prst="rect">
            <a:avLst/>
          </a:prstGeom>
          <a:noFill/>
        </p:spPr>
      </p:pic>
      <p:pic>
        <p:nvPicPr>
          <p:cNvPr id="4102" name="Picture 6" descr="http://www2.eou.edu/chemweb/molmodel/images/ethyn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495800"/>
            <a:ext cx="2095500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16" name="Picture 24" descr="02_11aFourCovalentBonds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8534400" cy="2687638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570038"/>
          </a:xfrm>
        </p:spPr>
        <p:txBody>
          <a:bodyPr/>
          <a:lstStyle/>
          <a:p>
            <a:r>
              <a:rPr lang="en-US" dirty="0" smtClean="0"/>
              <a:t>How to Display Covalent Bonds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190750"/>
            <a:ext cx="8535987" cy="2474913"/>
          </a:xfrm>
          <a:prstGeom prst="rect">
            <a:avLst/>
          </a:prstGeom>
          <a:noFill/>
        </p:spPr>
      </p:pic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825500" y="3771900"/>
            <a:ext cx="1762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900" b="1"/>
              <a:t>Oxygen (O</a:t>
            </a:r>
            <a:r>
              <a:rPr kumimoji="0" lang="en-US" sz="1900" b="1" baseline="-25000"/>
              <a:t>2</a:t>
            </a:r>
            <a:r>
              <a:rPr kumimoji="0" lang="en-US" sz="1900" b="1"/>
              <a:t>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815975" y="2197100"/>
            <a:ext cx="1423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Name</a:t>
            </a:r>
          </a:p>
          <a:p>
            <a:pPr algn="ctr"/>
            <a:r>
              <a:rPr kumimoji="0" lang="en-US" sz="1900" b="1"/>
              <a:t>(molecular</a:t>
            </a:r>
          </a:p>
          <a:p>
            <a:pPr algn="ctr"/>
            <a:r>
              <a:rPr kumimoji="0" lang="en-US" sz="1900" b="1"/>
              <a:t>formula)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3581400" y="2203450"/>
            <a:ext cx="12842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Electron-</a:t>
            </a:r>
          </a:p>
          <a:p>
            <a:pPr algn="ctr"/>
            <a:r>
              <a:rPr kumimoji="0" lang="en-US" sz="1900" b="1"/>
              <a:t>shell</a:t>
            </a:r>
          </a:p>
          <a:p>
            <a:pPr algn="ctr"/>
            <a:r>
              <a:rPr kumimoji="0" lang="en-US" sz="1900" b="1"/>
              <a:t>diagram</a:t>
            </a: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5756275" y="2203450"/>
            <a:ext cx="12588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Structural</a:t>
            </a:r>
          </a:p>
          <a:p>
            <a:pPr algn="ctr"/>
            <a:r>
              <a:rPr kumimoji="0" lang="en-US" sz="1900" b="1"/>
              <a:t>formula</a:t>
            </a:r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7413625" y="2203450"/>
            <a:ext cx="1081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Space-</a:t>
            </a:r>
          </a:p>
          <a:p>
            <a:pPr algn="ctr"/>
            <a:r>
              <a:rPr kumimoji="0" lang="en-US" sz="1900" b="1"/>
              <a:t>filling</a:t>
            </a:r>
          </a:p>
          <a:p>
            <a:pPr algn="ctr"/>
            <a:r>
              <a:rPr kumimoji="0" lang="en-US" sz="1900" b="1"/>
              <a:t>model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76200"/>
            <a:ext cx="8534400" cy="1570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Covalent Bonds Example: Oxygen Gas (O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)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916113"/>
            <a:ext cx="8535987" cy="3024187"/>
          </a:xfrm>
          <a:prstGeom prst="rect">
            <a:avLst/>
          </a:prstGeom>
          <a:noFill/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825500" y="3695700"/>
            <a:ext cx="1762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900" b="1"/>
              <a:t>Water (H</a:t>
            </a:r>
            <a:r>
              <a:rPr kumimoji="0" lang="en-US" sz="1900" b="1" baseline="-25000"/>
              <a:t>2</a:t>
            </a:r>
            <a:r>
              <a:rPr kumimoji="0" lang="en-US" sz="1900" b="1"/>
              <a:t>O)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828675" y="1930400"/>
            <a:ext cx="1423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Name</a:t>
            </a:r>
          </a:p>
          <a:p>
            <a:pPr algn="ctr"/>
            <a:r>
              <a:rPr kumimoji="0" lang="en-US" sz="1900" b="1"/>
              <a:t>(molecular</a:t>
            </a:r>
          </a:p>
          <a:p>
            <a:pPr algn="ctr"/>
            <a:r>
              <a:rPr kumimoji="0" lang="en-US" sz="1900" b="1"/>
              <a:t>formula)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632200" y="1936750"/>
            <a:ext cx="12842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Electron-</a:t>
            </a:r>
          </a:p>
          <a:p>
            <a:pPr algn="ctr"/>
            <a:r>
              <a:rPr kumimoji="0" lang="en-US" sz="1900" b="1"/>
              <a:t>shell</a:t>
            </a:r>
          </a:p>
          <a:p>
            <a:pPr algn="ctr"/>
            <a:r>
              <a:rPr kumimoji="0" lang="en-US" sz="1900" b="1"/>
              <a:t>diagram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5857875" y="1936750"/>
            <a:ext cx="12588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Structural</a:t>
            </a:r>
          </a:p>
          <a:p>
            <a:pPr algn="ctr"/>
            <a:r>
              <a:rPr kumimoji="0" lang="en-US" sz="1900" b="1"/>
              <a:t>formula</a:t>
            </a:r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7553325" y="1936750"/>
            <a:ext cx="1081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Space-</a:t>
            </a:r>
          </a:p>
          <a:p>
            <a:pPr algn="ctr"/>
            <a:r>
              <a:rPr kumimoji="0" lang="en-US" sz="1900" b="1"/>
              <a:t>filling</a:t>
            </a:r>
          </a:p>
          <a:p>
            <a:pPr algn="ctr"/>
            <a:r>
              <a:rPr kumimoji="0" lang="en-US" sz="1900" b="1"/>
              <a:t>model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04800" y="76200"/>
            <a:ext cx="8534400" cy="1570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Covalent Bonds Example: Water (H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O)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593850"/>
            <a:ext cx="8535987" cy="3670300"/>
          </a:xfrm>
          <a:prstGeom prst="rect">
            <a:avLst/>
          </a:prstGeom>
          <a:noFill/>
        </p:spPr>
      </p:pic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825500" y="3759200"/>
            <a:ext cx="1762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900" b="1"/>
              <a:t>Methane (CH</a:t>
            </a:r>
            <a:r>
              <a:rPr kumimoji="0" lang="en-US" sz="1900" b="1" baseline="-25000"/>
              <a:t>4</a:t>
            </a:r>
            <a:r>
              <a:rPr kumimoji="0" lang="en-US" sz="1900" b="1"/>
              <a:t>)</a:t>
            </a:r>
            <a:endParaRPr kumimoji="0" lang="en-US" sz="1900" b="1">
              <a:latin typeface="Times" pitchFamily="18" charset="0"/>
            </a:endParaRP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828675" y="1612900"/>
            <a:ext cx="1423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 dirty="0"/>
              <a:t>Name</a:t>
            </a:r>
          </a:p>
          <a:p>
            <a:pPr algn="ctr"/>
            <a:r>
              <a:rPr kumimoji="0" lang="en-US" sz="1900" b="1" dirty="0"/>
              <a:t>(molecular</a:t>
            </a:r>
          </a:p>
          <a:p>
            <a:pPr algn="ctr"/>
            <a:r>
              <a:rPr kumimoji="0" lang="en-US" sz="1900" b="1" dirty="0"/>
              <a:t>formula)</a:t>
            </a:r>
            <a:endParaRPr kumimoji="0" lang="en-US" sz="1900" b="1" dirty="0">
              <a:latin typeface="Times" pitchFamily="18" charset="0"/>
            </a:endParaRP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3670300" y="1619250"/>
            <a:ext cx="12842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Electron-</a:t>
            </a:r>
          </a:p>
          <a:p>
            <a:pPr algn="ctr"/>
            <a:r>
              <a:rPr kumimoji="0" lang="en-US" sz="1900" b="1"/>
              <a:t>shell</a:t>
            </a:r>
          </a:p>
          <a:p>
            <a:pPr algn="ctr"/>
            <a:r>
              <a:rPr kumimoji="0" lang="en-US" sz="1900" b="1"/>
              <a:t>diagram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5921375" y="1619250"/>
            <a:ext cx="12588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Structural</a:t>
            </a:r>
          </a:p>
          <a:p>
            <a:pPr algn="ctr"/>
            <a:r>
              <a:rPr kumimoji="0" lang="en-US" sz="1900" b="1"/>
              <a:t>formula</a:t>
            </a: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7616825" y="1619250"/>
            <a:ext cx="1081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900" b="1"/>
              <a:t>Space-</a:t>
            </a:r>
          </a:p>
          <a:p>
            <a:pPr algn="ctr"/>
            <a:r>
              <a:rPr kumimoji="0" lang="en-US" sz="1900" b="1"/>
              <a:t>filling</a:t>
            </a:r>
          </a:p>
          <a:p>
            <a:pPr algn="ctr"/>
            <a:r>
              <a:rPr kumimoji="0" lang="en-US" sz="1900" b="1"/>
              <a:t>model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76200"/>
            <a:ext cx="8534400" cy="1570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Covalent Bonds Example: Methane (CH</a:t>
            </a:r>
            <a:r>
              <a:rPr lang="en-US" sz="5400" baseline="-25000" dirty="0" smtClean="0"/>
              <a:t>4</a:t>
            </a:r>
            <a:r>
              <a:rPr lang="en-US" sz="5400" dirty="0" smtClean="0"/>
              <a:t>)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en-US" dirty="0" smtClean="0"/>
              <a:t>Energy In Chemical Bonds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2895600"/>
          </a:xfrm>
        </p:spPr>
        <p:txBody>
          <a:bodyPr>
            <a:normAutofit/>
          </a:bodyPr>
          <a:lstStyle/>
          <a:p>
            <a:pPr>
              <a:buFont typeface="Times" pitchFamily="18" charset="0"/>
              <a:buChar char="•"/>
            </a:pPr>
            <a:r>
              <a:rPr lang="en-US" b="1" dirty="0"/>
              <a:t>Energy</a:t>
            </a:r>
            <a:r>
              <a:rPr lang="en-US" dirty="0"/>
              <a:t> is the capacity to cause </a:t>
            </a:r>
            <a:r>
              <a:rPr lang="en-US" dirty="0" smtClean="0"/>
              <a:t>change.</a:t>
            </a:r>
          </a:p>
          <a:p>
            <a:pPr>
              <a:buFont typeface="Times" pitchFamily="18" charset="0"/>
              <a:buChar char="•"/>
            </a:pPr>
            <a:r>
              <a:rPr lang="en-US" dirty="0" smtClean="0"/>
              <a:t>Every chemical bond has an amount of potential energy that can be released.</a:t>
            </a:r>
            <a:endParaRPr lang="en-US" dirty="0"/>
          </a:p>
          <a:p>
            <a:pPr>
              <a:buFont typeface="Times" pitchFamily="18" charset="0"/>
              <a:buChar char="•"/>
            </a:pPr>
            <a:r>
              <a:rPr lang="en-US" b="1" dirty="0"/>
              <a:t>Potential energy </a:t>
            </a:r>
            <a:r>
              <a:rPr lang="en-US" dirty="0"/>
              <a:t>is the energy that matter has because of its location or </a:t>
            </a:r>
            <a:r>
              <a:rPr lang="en-US" dirty="0" smtClean="0"/>
              <a:t>structure</a:t>
            </a:r>
          </a:p>
          <a:p>
            <a:pPr lvl="1">
              <a:buFont typeface="Times" pitchFamily="18" charset="0"/>
              <a:buChar char="•"/>
            </a:pPr>
            <a:r>
              <a:rPr lang="en-US" sz="1900" dirty="0" smtClean="0"/>
              <a:t>Example of location:  Top of Rollercoaster</a:t>
            </a:r>
          </a:p>
          <a:p>
            <a:pPr lvl="1">
              <a:buFont typeface="Times" pitchFamily="18" charset="0"/>
              <a:buChar char="•"/>
            </a:pPr>
            <a:r>
              <a:rPr lang="en-US" sz="1900" dirty="0" smtClean="0"/>
              <a:t>Example of structure: A molecule of fat</a:t>
            </a:r>
            <a:endParaRPr lang="en-US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086" y="4267200"/>
            <a:ext cx="4953000" cy="242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Ionic Bonds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idx="1"/>
          </p:nvPr>
        </p:nvSpPr>
        <p:spPr>
          <a:xfrm>
            <a:off x="174803" y="1143002"/>
            <a:ext cx="8816798" cy="1938992"/>
          </a:xfrm>
          <a:noFill/>
          <a:ln/>
        </p:spPr>
        <p:txBody>
          <a:bodyPr wrap="square">
            <a:spAutoFit/>
          </a:bodyPr>
          <a:lstStyle/>
          <a:p>
            <a:r>
              <a:rPr lang="en-US" dirty="0" smtClean="0"/>
              <a:t>Some atoms can take electrons away from other atoms.</a:t>
            </a:r>
            <a:endParaRPr lang="en-US" dirty="0"/>
          </a:p>
          <a:p>
            <a:pPr lvl="1"/>
            <a:r>
              <a:rPr lang="en-US" sz="2000" dirty="0" smtClean="0"/>
              <a:t>For example, an electron transfers from </a:t>
            </a:r>
            <a:r>
              <a:rPr lang="en-US" sz="2000" dirty="0"/>
              <a:t>sodium to </a:t>
            </a:r>
            <a:r>
              <a:rPr lang="en-US" sz="2000" dirty="0" smtClean="0"/>
              <a:t>chlorine.</a:t>
            </a:r>
            <a:endParaRPr lang="en-US" sz="2000" dirty="0"/>
          </a:p>
          <a:p>
            <a:pPr lvl="1"/>
            <a:r>
              <a:rPr lang="en-US" sz="2000" dirty="0"/>
              <a:t>After the </a:t>
            </a:r>
            <a:r>
              <a:rPr lang="en-US" sz="2000" dirty="0" smtClean="0"/>
              <a:t>transfer, </a:t>
            </a:r>
            <a:r>
              <a:rPr lang="en-US" sz="2000" dirty="0"/>
              <a:t>both atoms have </a:t>
            </a:r>
            <a:r>
              <a:rPr lang="en-US" sz="2000" dirty="0" smtClean="0"/>
              <a:t>charges.</a:t>
            </a:r>
            <a:endParaRPr lang="en-US" sz="2000" dirty="0"/>
          </a:p>
          <a:p>
            <a:pPr lvl="1"/>
            <a:r>
              <a:rPr lang="en-US" sz="2000" dirty="0"/>
              <a:t>A charged atom (or molecule) is called an </a:t>
            </a:r>
            <a:r>
              <a:rPr lang="en-US" sz="2000" b="1" dirty="0"/>
              <a:t>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802" y="3246437"/>
            <a:ext cx="8535987" cy="343217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5539" y="5362574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Na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539" y="5603874"/>
            <a:ext cx="12858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Sodium atom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(an uncharged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atom)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21189" y="5362574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Cl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32239" y="5603874"/>
            <a:ext cx="12858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Chlorine atom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(an uncharged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atom)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67589" y="5362574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Na</a:t>
            </a:r>
            <a:r>
              <a:rPr kumimoji="0" lang="en-US" sz="1200" b="1" baseline="30000"/>
              <a:t>+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78639" y="5603874"/>
            <a:ext cx="1285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Sodium ion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(a cation)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82089" y="5362574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Cl</a:t>
            </a:r>
            <a:r>
              <a:rPr kumimoji="0" lang="en-US" sz="1200" b="1" baseline="30000"/>
              <a:t>–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193139" y="5603874"/>
            <a:ext cx="1285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Chlorine ion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/>
              <a:t>(an anion)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69189" y="6283324"/>
            <a:ext cx="1863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/>
              <a:t>Sodium chloride (NaCl)</a:t>
            </a:r>
            <a:endParaRPr kumimoji="0" lang="en-US" sz="1300" b="1">
              <a:latin typeface="Times" pitchFamily="18" charset="0"/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 rot="5389693">
            <a:off x="6873258" y="4526756"/>
            <a:ext cx="273050" cy="3122612"/>
          </a:xfrm>
          <a:prstGeom prst="rightBrace">
            <a:avLst>
              <a:gd name="adj1" fmla="val 953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Ionic Bonds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idx="1"/>
          </p:nvPr>
        </p:nvSpPr>
        <p:spPr>
          <a:xfrm>
            <a:off x="174803" y="1143002"/>
            <a:ext cx="8816798" cy="3046988"/>
          </a:xfrm>
          <a:noFill/>
          <a:ln/>
        </p:spPr>
        <p:txBody>
          <a:bodyPr wrap="square">
            <a:spAutoFit/>
          </a:bodyPr>
          <a:lstStyle/>
          <a:p>
            <a:r>
              <a:rPr lang="en-US" dirty="0" smtClean="0"/>
              <a:t>Ions with opposite charges will attract each other.</a:t>
            </a:r>
            <a:endParaRPr lang="en-US" sz="2000" b="1" dirty="0"/>
          </a:p>
          <a:p>
            <a:r>
              <a:rPr lang="en-US" dirty="0" smtClean="0"/>
              <a:t>The attraction formed is called an </a:t>
            </a:r>
            <a:r>
              <a:rPr lang="en-US" b="1" dirty="0" smtClean="0"/>
              <a:t>ionic bond</a:t>
            </a:r>
            <a:r>
              <a:rPr lang="en-US" dirty="0" smtClean="0"/>
              <a:t>. </a:t>
            </a:r>
          </a:p>
          <a:p>
            <a:r>
              <a:rPr lang="en-US" dirty="0"/>
              <a:t>Compounds formed by ionic bonds are called ionic compounds, or salts</a:t>
            </a:r>
          </a:p>
          <a:p>
            <a:r>
              <a:rPr lang="en-US" dirty="0"/>
              <a:t>Salts, such as sodium chloride (table salt),  are often found in nature as crystals </a:t>
            </a:r>
          </a:p>
          <a:p>
            <a:endParaRPr lang="en-US" sz="28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5539" y="5362574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Na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21189" y="5362574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Cl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67589" y="5362574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Na</a:t>
            </a:r>
            <a:r>
              <a:rPr kumimoji="0" lang="en-US" sz="1200" b="1" baseline="30000"/>
              <a:t>+</a:t>
            </a:r>
            <a:endParaRPr kumimoji="0" lang="en-US" sz="1200" b="1">
              <a:latin typeface="Times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82089" y="5362574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Cl</a:t>
            </a:r>
            <a:r>
              <a:rPr kumimoji="0" lang="en-US" sz="1200" b="1" baseline="30000"/>
              <a:t>–</a:t>
            </a:r>
            <a:endParaRPr kumimoji="0" lang="en-US" sz="1200" b="1">
              <a:latin typeface="Times" pitchFamily="18" charset="0"/>
            </a:endParaRPr>
          </a:p>
        </p:txBody>
      </p:sp>
      <p:pic>
        <p:nvPicPr>
          <p:cNvPr id="15" name="Picture 2" descr="E:\LESSON OVRVW batch 3\art\BIO10NAE_01_02_02_005_LRIM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4" y="39624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39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227013"/>
            <a:ext cx="7231063" cy="6402387"/>
          </a:xfrm>
          <a:prstGeom prst="rect">
            <a:avLst/>
          </a:prstGeom>
          <a:noFill/>
        </p:spPr>
      </p:pic>
      <p:sp>
        <p:nvSpPr>
          <p:cNvPr id="352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2-14</a:t>
            </a:r>
            <a:endParaRPr lang="en-US" sz="1500"/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7812088" y="4289425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/>
              <a:t>Na</a:t>
            </a:r>
            <a:r>
              <a:rPr kumimoji="0" lang="en-US" sz="1600" b="1" baseline="30000"/>
              <a:t>+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7812088" y="4686300"/>
            <a:ext cx="4000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/>
              <a:t>Cl</a:t>
            </a:r>
            <a:r>
              <a:rPr kumimoji="0" lang="en-US" sz="1600" b="1" baseline="30000"/>
              <a:t>–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>
            <a:off x="7381875" y="4787900"/>
            <a:ext cx="384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263" name="Line 7"/>
          <p:cNvSpPr>
            <a:spLocks noChangeShapeType="1"/>
          </p:cNvSpPr>
          <p:nvPr/>
        </p:nvSpPr>
        <p:spPr bwMode="auto">
          <a:xfrm>
            <a:off x="7321550" y="43942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19599" y="457200"/>
            <a:ext cx="35925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crystal of table salt (</a:t>
            </a:r>
            <a:r>
              <a:rPr lang="en-US" dirty="0" err="1" smtClean="0"/>
              <a:t>NaCl</a:t>
            </a:r>
            <a:r>
              <a:rPr lang="en-US" dirty="0" smtClean="0"/>
              <a:t>) shown microscopically.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Bombardier Beetle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5562599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www.youtube.com/watch?v=Wl5Ch9EV0bc</a:t>
            </a:r>
            <a:endParaRPr lang="en-US" sz="2400" dirty="0"/>
          </a:p>
        </p:txBody>
      </p:sp>
      <p:pic>
        <p:nvPicPr>
          <p:cNvPr id="4" name="Wl5Ch9EV0bc?version=3&amp;hl=en_US&amp;rel=0"/>
          <p:cNvPicPr>
            <a:picLocks noRot="1" noChangeAspect="1"/>
          </p:cNvPicPr>
          <p:nvPr>
            <a:quickTimeFile r:link="rId1"/>
          </p:nvPr>
        </p:nvPicPr>
        <p:blipFill>
          <a:blip r:embed="rId5"/>
          <a:stretch>
            <a:fillRect/>
          </a:stretch>
        </p:blipFill>
        <p:spPr>
          <a:xfrm>
            <a:off x="1494972" y="1219200"/>
            <a:ext cx="5591628" cy="4193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Hydrogen Bonds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73092" name="Rectangle 36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4572000" cy="4376583"/>
          </a:xfrm>
          <a:noFill/>
          <a:ln/>
        </p:spPr>
        <p:txBody>
          <a:bodyPr wrap="square">
            <a:spAutoFit/>
          </a:bodyPr>
          <a:lstStyle/>
          <a:p>
            <a:r>
              <a:rPr lang="en-US" dirty="0" smtClean="0"/>
              <a:t>Polar covalent compounds, like water, can form hydrogen bonds.</a:t>
            </a:r>
          </a:p>
          <a:p>
            <a:r>
              <a:rPr lang="en-US" dirty="0" smtClean="0"/>
              <a:t>A </a:t>
            </a:r>
            <a:r>
              <a:rPr lang="en-US" b="1" dirty="0"/>
              <a:t>hydrogen bond</a:t>
            </a:r>
            <a:r>
              <a:rPr lang="en-US" dirty="0"/>
              <a:t> </a:t>
            </a:r>
            <a:r>
              <a:rPr lang="en-US" dirty="0" smtClean="0"/>
              <a:t>occurs when two compounds that contain charged areas attract each other.</a:t>
            </a:r>
          </a:p>
          <a:p>
            <a:r>
              <a:rPr lang="en-US" dirty="0" smtClean="0"/>
              <a:t>All of water’s unusual properties are due to hydrogen bonding.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4" name="Picture 2" descr="E:\LESSON OVRVW batch 3\art\BIO10NAE_01_02_03_005_LRIM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65250"/>
            <a:ext cx="3556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7257"/>
            <a:ext cx="4267200" cy="4724400"/>
          </a:xfrm>
        </p:spPr>
        <p:txBody>
          <a:bodyPr/>
          <a:lstStyle/>
          <a:p>
            <a:r>
              <a:rPr lang="en-US" b="1" dirty="0" smtClean="0"/>
              <a:t>Cohesion</a:t>
            </a:r>
            <a:r>
              <a:rPr lang="en-US" dirty="0" smtClean="0"/>
              <a:t> is the attraction between molecules of water.</a:t>
            </a:r>
          </a:p>
          <a:p>
            <a:pPr lvl="1"/>
            <a:r>
              <a:rPr lang="en-US" sz="2000" dirty="0" smtClean="0"/>
              <a:t>Causes water to form beads or droplets.</a:t>
            </a:r>
          </a:p>
          <a:p>
            <a:pPr lvl="1"/>
            <a:r>
              <a:rPr lang="en-US" sz="2000" dirty="0" smtClean="0"/>
              <a:t>Creates the effect of surface tension.</a:t>
            </a:r>
          </a:p>
          <a:p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309437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9" descr="03_04WaterStrider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71" y="1143000"/>
            <a:ext cx="8229600" cy="4525963"/>
          </a:xfrm>
        </p:spPr>
        <p:txBody>
          <a:bodyPr/>
          <a:lstStyle/>
          <a:p>
            <a:r>
              <a:rPr lang="en-US" dirty="0" smtClean="0"/>
              <a:t>Adhesion is the attraction of water to the molecules of the container or tube it is in.</a:t>
            </a:r>
          </a:p>
          <a:p>
            <a:pPr lvl="1"/>
            <a:r>
              <a:rPr lang="en-US" sz="2000" dirty="0" smtClean="0"/>
              <a:t>Helps plants transport water up their stems.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57213"/>
            <a:ext cx="4703761" cy="3888944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16108" y="2743200"/>
            <a:ext cx="191921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 dirty="0"/>
              <a:t>Water-conducting cells</a:t>
            </a:r>
            <a:endParaRPr kumimoji="0" lang="en-US" sz="4000" b="1" dirty="0">
              <a:latin typeface="Times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5334000" y="3047999"/>
            <a:ext cx="229088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875713" y="3047999"/>
            <a:ext cx="180686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has a very high </a:t>
            </a:r>
            <a:r>
              <a:rPr lang="en-US" b="1" dirty="0" smtClean="0"/>
              <a:t>heat capacity</a:t>
            </a:r>
            <a:endParaRPr lang="en-US" dirty="0" smtClean="0"/>
          </a:p>
          <a:p>
            <a:r>
              <a:rPr lang="en-US" dirty="0" smtClean="0"/>
              <a:t>A large amount of heat energy is required to raise the temperature of water.</a:t>
            </a:r>
          </a:p>
          <a:p>
            <a:pPr lvl="1"/>
            <a:r>
              <a:rPr lang="en-US" sz="2000" dirty="0" smtClean="0"/>
              <a:t>Lake Michigan daytime surface water temperature in summer: 68-76°F</a:t>
            </a:r>
          </a:p>
          <a:p>
            <a:pPr lvl="1"/>
            <a:r>
              <a:rPr lang="en-US" sz="2000" dirty="0" smtClean="0"/>
              <a:t>Chicago area average daytime air temperature in July: 84°F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572000" cy="4953000"/>
          </a:xfrm>
        </p:spPr>
        <p:txBody>
          <a:bodyPr/>
          <a:lstStyle/>
          <a:p>
            <a:r>
              <a:rPr lang="en-US" dirty="0" smtClean="0"/>
              <a:t>Water is considered a </a:t>
            </a:r>
            <a:r>
              <a:rPr lang="en-US" u="sng" dirty="0" smtClean="0"/>
              <a:t>polar</a:t>
            </a:r>
            <a:r>
              <a:rPr lang="en-US" dirty="0" smtClean="0"/>
              <a:t> molecule.</a:t>
            </a:r>
          </a:p>
          <a:p>
            <a:pPr lvl="1"/>
            <a:r>
              <a:rPr lang="en-US" sz="2000" dirty="0" smtClean="0"/>
              <a:t>It has a positive and negative end.</a:t>
            </a:r>
          </a:p>
          <a:p>
            <a:r>
              <a:rPr lang="en-US" dirty="0" smtClean="0"/>
              <a:t>The oxygen end of the water molecule has a slight negative charge.</a:t>
            </a:r>
          </a:p>
          <a:p>
            <a:r>
              <a:rPr lang="en-US" dirty="0" smtClean="0"/>
              <a:t>The hydrogen end of the water molecule has a slight positive charge.</a:t>
            </a:r>
            <a:endParaRPr lang="en-US" dirty="0"/>
          </a:p>
        </p:txBody>
      </p:sp>
      <p:pic>
        <p:nvPicPr>
          <p:cNvPr id="4" name="Picture 2" descr="E:\LESSON OVRVW batch 3\art\BIO10NAE_01_02_03_005_LRIM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086" y="1752600"/>
            <a:ext cx="3556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12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Properties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known as the </a:t>
            </a:r>
            <a:r>
              <a:rPr lang="en-US" u="sng" dirty="0" smtClean="0"/>
              <a:t>universal solvent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Because water is polar, it can dissolve many different </a:t>
            </a:r>
            <a:r>
              <a:rPr lang="en-US" sz="2000" u="sng" dirty="0" smtClean="0"/>
              <a:t>solutes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Salts, sugars, etc.</a:t>
            </a:r>
          </a:p>
          <a:p>
            <a:pPr lvl="1"/>
            <a:r>
              <a:rPr lang="en-US" sz="2000" dirty="0" smtClean="0"/>
              <a:t>When something is dissolved completely in water, it is called a </a:t>
            </a:r>
            <a:r>
              <a:rPr lang="en-US" sz="2000" u="sng" dirty="0" smtClean="0"/>
              <a:t>solution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2" descr="E:\LESSON OVRVW batch 3\art\BIO10NAE_01_02_03_005_LRIM_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Acids, Bases, and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(1 in 550 million) water molecules spontaneously split into ions.</a:t>
            </a:r>
          </a:p>
          <a:p>
            <a:pPr lvl="1"/>
            <a:r>
              <a:rPr lang="en-US" sz="2000" dirty="0" smtClean="0"/>
              <a:t>Pure water has equal amounts of H+ and OH- ions.  This is considered </a:t>
            </a:r>
            <a:r>
              <a:rPr lang="en-US" sz="2000" u="sng" dirty="0" smtClean="0"/>
              <a:t>neutral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Acids have higher amounts of H+ ions.</a:t>
            </a:r>
          </a:p>
          <a:p>
            <a:pPr lvl="1"/>
            <a:r>
              <a:rPr lang="en-US" sz="2000" dirty="0" smtClean="0"/>
              <a:t>Bases have higher amounts of OH- ions.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91000"/>
            <a:ext cx="609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 with a pH level below 7 are acidic.</a:t>
            </a:r>
          </a:p>
          <a:p>
            <a:r>
              <a:rPr lang="en-US" dirty="0" smtClean="0"/>
              <a:t>Solutions with a pH level above 7 are basic.</a:t>
            </a:r>
          </a:p>
          <a:p>
            <a:r>
              <a:rPr lang="en-US" dirty="0" smtClean="0"/>
              <a:t>Solutions with a pH level of 7 are neutral.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LESSON OVRVW batch 3\art\BIO10NAE_01_02_03_005_LRIM_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3429000"/>
            <a:ext cx="1219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Human body pH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3657600"/>
          </a:xfrm>
        </p:spPr>
        <p:txBody>
          <a:bodyPr/>
          <a:lstStyle/>
          <a:p>
            <a:r>
              <a:rPr lang="en-US" dirty="0" smtClean="0"/>
              <a:t>Blood requires a pH of 6.8-7.0 to maintain </a:t>
            </a:r>
            <a:r>
              <a:rPr lang="en-US" b="1" dirty="0" smtClean="0"/>
              <a:t>homeostasis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Sweat has a pH between 4.0-6.8 (defense against bacteria)</a:t>
            </a:r>
          </a:p>
          <a:p>
            <a:r>
              <a:rPr lang="en-US" dirty="0" smtClean="0"/>
              <a:t>Saliva pH is normally around 6.0 (digestion)</a:t>
            </a:r>
          </a:p>
          <a:p>
            <a:pPr marL="465137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150937"/>
          </a:xfrm>
        </p:spPr>
        <p:txBody>
          <a:bodyPr/>
          <a:lstStyle/>
          <a:p>
            <a:pPr marL="109538" indent="4763"/>
            <a:r>
              <a:rPr lang="en-US" dirty="0" smtClean="0"/>
              <a:t>Chemistry in Biology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52789"/>
            <a:ext cx="3810000" cy="3267075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Organisms are composed of matter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b="1" dirty="0"/>
              <a:t>Matter</a:t>
            </a:r>
            <a:r>
              <a:rPr lang="en-US" dirty="0"/>
              <a:t> is anything that takes up space and has mass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Matter is made up of </a:t>
            </a:r>
            <a:r>
              <a:rPr lang="en-US" dirty="0" smtClean="0"/>
              <a:t>elements.</a:t>
            </a:r>
            <a:endParaRPr lang="en-US" sz="2400" dirty="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914400" y="990600"/>
            <a:ext cx="184150" cy="4730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359424" name="Picture 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7456"/>
            <a:ext cx="4973348" cy="4107543"/>
          </a:xfrm>
          <a:prstGeom prst="rect">
            <a:avLst/>
          </a:prstGeom>
          <a:noFill/>
          <a:ln w="349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Buffers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and other body fluids contain </a:t>
            </a:r>
            <a:r>
              <a:rPr lang="en-US" u="sng" dirty="0" smtClean="0"/>
              <a:t>buffers</a:t>
            </a:r>
            <a:r>
              <a:rPr lang="en-US" dirty="0" smtClean="0"/>
              <a:t>, which can “absorb” increases on H+ (acid) or OH- (base) ions.</a:t>
            </a:r>
          </a:p>
          <a:p>
            <a:pPr lvl="1"/>
            <a:r>
              <a:rPr lang="en-US" dirty="0" smtClean="0"/>
              <a:t>This prevents sudden changes in body pH, which would be deadly.</a:t>
            </a:r>
          </a:p>
          <a:p>
            <a:pPr lvl="1"/>
            <a:endParaRPr lang="en-US" dirty="0"/>
          </a:p>
        </p:txBody>
      </p:sp>
      <p:pic>
        <p:nvPicPr>
          <p:cNvPr id="4" name="Picture 2" descr="E:\LESSON OVRVW batch 3\art\BIO10NAE_01_02_03_005_LRIM_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Bonds - Van </a:t>
            </a:r>
            <a:r>
              <a:rPr lang="en-US" dirty="0" err="1"/>
              <a:t>der</a:t>
            </a:r>
            <a:r>
              <a:rPr lang="en-US" dirty="0"/>
              <a:t> Waals Interactions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08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632857"/>
            <a:ext cx="3962400" cy="5730800"/>
          </a:xfrm>
          <a:noFill/>
          <a:ln/>
        </p:spPr>
        <p:txBody>
          <a:bodyPr wrap="square">
            <a:spAutoFit/>
          </a:bodyPr>
          <a:lstStyle/>
          <a:p>
            <a:r>
              <a:rPr lang="en-US" dirty="0"/>
              <a:t>Molecules or atoms that are very close together can </a:t>
            </a:r>
            <a:r>
              <a:rPr lang="en-US" dirty="0" smtClean="0"/>
              <a:t>have very weak magnetic attractions.</a:t>
            </a:r>
            <a:endParaRPr lang="en-US" dirty="0"/>
          </a:p>
          <a:p>
            <a:r>
              <a:rPr lang="en-US" dirty="0"/>
              <a:t>These weak attractions are called </a:t>
            </a:r>
            <a:r>
              <a:rPr lang="en-US" u="sng" dirty="0" smtClean="0"/>
              <a:t>Van </a:t>
            </a:r>
            <a:r>
              <a:rPr lang="en-US" u="sng" dirty="0" err="1"/>
              <a:t>der</a:t>
            </a:r>
            <a:r>
              <a:rPr lang="en-US" u="sng" dirty="0"/>
              <a:t> Waals</a:t>
            </a:r>
            <a:r>
              <a:rPr lang="en-US" dirty="0"/>
              <a:t> interactions</a:t>
            </a:r>
          </a:p>
          <a:p>
            <a:r>
              <a:rPr lang="en-US" dirty="0"/>
              <a:t>Collectively, such interactions can be </a:t>
            </a:r>
            <a:r>
              <a:rPr lang="en-US" dirty="0" smtClean="0"/>
              <a:t>strong.</a:t>
            </a:r>
          </a:p>
          <a:p>
            <a:pPr lvl="1"/>
            <a:r>
              <a:rPr lang="en-US" sz="2000" dirty="0" smtClean="0"/>
              <a:t>Example: The ability of Geckos to climb vertical surfaces.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4" descr="02_UN42Gecko_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8" y="1607457"/>
            <a:ext cx="3928819" cy="494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der</a:t>
            </a:r>
            <a:r>
              <a:rPr lang="en-US" dirty="0" smtClean="0"/>
              <a:t> Waals Interactions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1153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Chemical Bond Strength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772400" cy="3711785"/>
          </a:xfrm>
          <a:noFill/>
          <a:ln/>
        </p:spPr>
        <p:txBody>
          <a:bodyPr>
            <a:spAutoFit/>
          </a:bodyPr>
          <a:lstStyle/>
          <a:p>
            <a:r>
              <a:rPr lang="en-US" dirty="0" smtClean="0"/>
              <a:t>Covalent bonds are usually the strongest in an organism.</a:t>
            </a:r>
            <a:endParaRPr lang="en-US" dirty="0"/>
          </a:p>
          <a:p>
            <a:r>
              <a:rPr lang="en-US" dirty="0" smtClean="0"/>
              <a:t>Ionic bonds and hydrogen bonds are weaker.</a:t>
            </a:r>
            <a:endParaRPr lang="en-US" dirty="0"/>
          </a:p>
          <a:p>
            <a:r>
              <a:rPr lang="en-US" dirty="0" smtClean="0"/>
              <a:t>Van der Waals forces are the weakest bonds.</a:t>
            </a:r>
          </a:p>
          <a:p>
            <a:r>
              <a:rPr lang="en-US" dirty="0" smtClean="0"/>
              <a:t>The atoms and molecules found within living organisms will have combinations of all four of these chemical bonds. </a:t>
            </a:r>
          </a:p>
          <a:p>
            <a:r>
              <a:rPr lang="en-US" dirty="0" smtClean="0"/>
              <a:t>The specific combination of bonds in a molecule gives it a specific shape.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Shape and Function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3871829"/>
          </a:xfrm>
          <a:noFill/>
          <a:ln/>
        </p:spPr>
        <p:txBody>
          <a:bodyPr>
            <a:spAutoFit/>
          </a:bodyPr>
          <a:lstStyle/>
          <a:p>
            <a:r>
              <a:rPr lang="en-US" dirty="0" smtClean="0"/>
              <a:t>The function of a molecule of a living organism is completely dependent on its shape.</a:t>
            </a:r>
            <a:endParaRPr lang="en-US" dirty="0"/>
          </a:p>
          <a:p>
            <a:r>
              <a:rPr lang="en-US" dirty="0" smtClean="0"/>
              <a:t>Biological molecules recognize and interact with each other with a specificity based on their molecular shapes.</a:t>
            </a:r>
          </a:p>
          <a:p>
            <a:r>
              <a:rPr lang="en-US" dirty="0" smtClean="0"/>
              <a:t>Molecules with similar shapes can have similar biological effects</a:t>
            </a:r>
          </a:p>
          <a:p>
            <a:pPr lvl="1"/>
            <a:r>
              <a:rPr lang="en-US" sz="2000" dirty="0" smtClean="0"/>
              <a:t>Endorphins are chemicals produced by the brain that produce a sense of euphoria.</a:t>
            </a:r>
          </a:p>
          <a:p>
            <a:pPr lvl="1"/>
            <a:r>
              <a:rPr lang="en-US" sz="2000" dirty="0" smtClean="0"/>
              <a:t>Morphine is a drug that can have similar effects.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374650"/>
            <a:ext cx="8535987" cy="6108700"/>
          </a:xfrm>
          <a:prstGeom prst="rect">
            <a:avLst/>
          </a:prstGeom>
          <a:noFill/>
        </p:spPr>
      </p:pic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1157288" y="1352550"/>
            <a:ext cx="13906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Natural</a:t>
            </a:r>
          </a:p>
          <a:p>
            <a:pPr algn="l">
              <a:lnSpc>
                <a:spcPct val="90000"/>
              </a:lnSpc>
            </a:pPr>
            <a:r>
              <a:rPr kumimoji="0" lang="en-US" sz="2000" b="1"/>
              <a:t>endorphin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6026150" y="2228850"/>
            <a:ext cx="1390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Morphine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5695950" y="488950"/>
            <a:ext cx="1123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Carbon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5695950" y="984250"/>
            <a:ext cx="1263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Hydrogen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7753350" y="482600"/>
            <a:ext cx="1263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Nitrogen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7753350" y="990600"/>
            <a:ext cx="882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Sulfur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7753350" y="1511300"/>
            <a:ext cx="103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Oxygen</a:t>
            </a:r>
            <a:endParaRPr kumimoji="0" lang="en-US" sz="2000" b="1">
              <a:latin typeface="Times" pitchFamily="18" charset="0"/>
            </a:endParaRPr>
          </a:p>
        </p:txBody>
      </p:sp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895350" y="6013450"/>
            <a:ext cx="4832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000" b="1"/>
              <a:t>Structures of endorphin and morphine</a:t>
            </a:r>
            <a:endParaRPr kumimoji="0" lang="en-US" sz="20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Compounds</a:t>
            </a:r>
          </a:p>
        </p:txBody>
      </p:sp>
      <p:sp>
        <p:nvSpPr>
          <p:cNvPr id="2795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element</a:t>
            </a:r>
            <a:r>
              <a:rPr lang="en-US" dirty="0"/>
              <a:t> is a substance that cannot be broken down to other substances by chemical reactions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compound</a:t>
            </a:r>
            <a:r>
              <a:rPr lang="en-US" dirty="0" smtClean="0"/>
              <a:t> is a substance consisting of two or more elements that have </a:t>
            </a:r>
            <a:r>
              <a:rPr lang="en-US" u="sng" dirty="0" smtClean="0"/>
              <a:t>chemically combined</a:t>
            </a:r>
            <a:r>
              <a:rPr lang="en-US" dirty="0" smtClean="0"/>
              <a:t>.</a:t>
            </a:r>
          </a:p>
          <a:p>
            <a:pPr lvl="1"/>
            <a:r>
              <a:rPr lang="en-US" sz="2200" dirty="0" smtClean="0"/>
              <a:t>Compounds may have entirely different properties than the elements they are made of.</a:t>
            </a:r>
          </a:p>
          <a:p>
            <a:pPr lvl="0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Compounds are different than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mixtures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which are made of compounds or elements that are </a:t>
            </a:r>
            <a:r>
              <a:rPr lang="en-US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not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chemically combined.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sz="3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184275"/>
            <a:ext cx="8535987" cy="4487863"/>
          </a:xfrm>
          <a:prstGeom prst="rect">
            <a:avLst/>
          </a:prstGeom>
          <a:noFill/>
        </p:spPr>
      </p:pic>
      <p:sp>
        <p:nvSpPr>
          <p:cNvPr id="33485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ffectLst/>
        </p:spPr>
        <p:txBody>
          <a:bodyPr/>
          <a:lstStyle/>
          <a:p>
            <a:r>
              <a:rPr lang="en-US" sz="1500">
                <a:solidFill>
                  <a:schemeClr val="tx1"/>
                </a:solidFill>
              </a:rPr>
              <a:t>LE 2-2</a:t>
            </a:r>
            <a:endParaRPr lang="en-US" sz="1500"/>
          </a:p>
        </p:txBody>
      </p:sp>
      <p:sp>
        <p:nvSpPr>
          <p:cNvPr id="334852" name="Text Box 1028"/>
          <p:cNvSpPr txBox="1">
            <a:spLocks noChangeArrowheads="1"/>
          </p:cNvSpPr>
          <p:nvPr/>
        </p:nvSpPr>
        <p:spPr bwMode="auto">
          <a:xfrm>
            <a:off x="1347788" y="5162550"/>
            <a:ext cx="13065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2400" b="1"/>
              <a:t>Sodium</a:t>
            </a:r>
            <a:endParaRPr kumimoji="0" lang="en-US" sz="4000" b="1">
              <a:latin typeface="Times" pitchFamily="18" charset="0"/>
            </a:endParaRPr>
          </a:p>
        </p:txBody>
      </p:sp>
      <p:sp>
        <p:nvSpPr>
          <p:cNvPr id="334853" name="Text Box 1029"/>
          <p:cNvSpPr txBox="1">
            <a:spLocks noChangeArrowheads="1"/>
          </p:cNvSpPr>
          <p:nvPr/>
        </p:nvSpPr>
        <p:spPr bwMode="auto">
          <a:xfrm>
            <a:off x="4354513" y="5162550"/>
            <a:ext cx="13065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2400" b="1"/>
              <a:t>Chlorine</a:t>
            </a:r>
            <a:endParaRPr kumimoji="0" lang="en-US" sz="4000" b="1">
              <a:latin typeface="Times" pitchFamily="18" charset="0"/>
            </a:endParaRPr>
          </a:p>
        </p:txBody>
      </p:sp>
      <p:sp>
        <p:nvSpPr>
          <p:cNvPr id="334854" name="Text Box 1030"/>
          <p:cNvSpPr txBox="1">
            <a:spLocks noChangeArrowheads="1"/>
          </p:cNvSpPr>
          <p:nvPr/>
        </p:nvSpPr>
        <p:spPr bwMode="auto">
          <a:xfrm>
            <a:off x="6515100" y="5162550"/>
            <a:ext cx="24526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2400" b="1"/>
              <a:t>Sodium chloride</a:t>
            </a:r>
            <a:endParaRPr kumimoji="0" lang="en-US" sz="40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Sodium (Na) is an element. </a:t>
            </a:r>
          </a:p>
          <a:p>
            <a:pPr lvl="1"/>
            <a:r>
              <a:rPr lang="en-US" dirty="0" smtClean="0"/>
              <a:t>Properties include – It is a metal, which means it is a conductor of electricity and it is malleable which means you can cut it with a knife.</a:t>
            </a:r>
          </a:p>
          <a:p>
            <a:r>
              <a:rPr lang="en-US" dirty="0" smtClean="0"/>
              <a:t>Chlorine (</a:t>
            </a:r>
            <a:r>
              <a:rPr lang="en-US" dirty="0" err="1" smtClean="0"/>
              <a:t>Cl</a:t>
            </a:r>
            <a:r>
              <a:rPr lang="en-US" dirty="0" smtClean="0"/>
              <a:t>) is an element. </a:t>
            </a:r>
          </a:p>
          <a:p>
            <a:pPr lvl="1"/>
            <a:r>
              <a:rPr lang="en-US" dirty="0" smtClean="0"/>
              <a:t>Properties include – It is a non-metal, </a:t>
            </a:r>
            <a:r>
              <a:rPr lang="en-US" dirty="0"/>
              <a:t>toxic, corrosive, greenish-</a:t>
            </a:r>
            <a:r>
              <a:rPr lang="en-US" dirty="0" smtClean="0"/>
              <a:t>yellow gas that is irritating to the eyes and respiratory system. </a:t>
            </a:r>
            <a:r>
              <a:rPr lang="en-US" dirty="0"/>
              <a:t>It has a choking smell, and inhalation causes suffocation, constriction of the chest, tightness in the throat, and—after severe exposure</a:t>
            </a:r>
            <a:r>
              <a:rPr lang="en-US" dirty="0" smtClean="0"/>
              <a:t>—edema (filling with fluid) of the lungs.</a:t>
            </a:r>
          </a:p>
          <a:p>
            <a:pPr lvl="2"/>
            <a:r>
              <a:rPr lang="en-US" dirty="0" smtClean="0"/>
              <a:t>It was the first gas used in chemical warfare in World War I.</a:t>
            </a:r>
          </a:p>
          <a:p>
            <a:r>
              <a:rPr lang="en-US" dirty="0" smtClean="0"/>
              <a:t>Sodium chloride (</a:t>
            </a:r>
            <a:r>
              <a:rPr lang="en-US" dirty="0" err="1" smtClean="0"/>
              <a:t>NaCl</a:t>
            </a:r>
            <a:r>
              <a:rPr lang="en-US" dirty="0" smtClean="0"/>
              <a:t>) is a compound. Its also known as halite or table salt</a:t>
            </a:r>
          </a:p>
          <a:p>
            <a:pPr lvl="1"/>
            <a:r>
              <a:rPr lang="en-US" dirty="0" smtClean="0"/>
              <a:t>Physical properties include – It </a:t>
            </a:r>
            <a:r>
              <a:rPr lang="fr-FR" dirty="0" smtClean="0"/>
              <a:t>i</a:t>
            </a:r>
            <a:r>
              <a:rPr lang="en-US" dirty="0" smtClean="0"/>
              <a:t>s a crystalline solid that is odorless and colorless or white, and it has a cubic structure.  It is also soluble in water which means it dissolves and breaks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34694"/>
                </a:solidFill>
              </a:rPr>
              <a:t>Essential Elements of Life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23114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About 25 of the 92 elements are essential to </a:t>
            </a:r>
            <a:r>
              <a:rPr lang="en-US" dirty="0" smtClean="0"/>
              <a:t>life.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Carbon, hydrogen, oxygen, and nitrogen </a:t>
            </a:r>
            <a:r>
              <a:rPr lang="en-US" dirty="0"/>
              <a:t>make up 96% of living </a:t>
            </a:r>
            <a:r>
              <a:rPr lang="en-US" dirty="0" smtClean="0"/>
              <a:t>matter.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Most of the remaining 4% consists of calcium, phosphorus, potassium, and sulfur</a:t>
            </a:r>
          </a:p>
          <a:p>
            <a:pPr>
              <a:lnSpc>
                <a:spcPct val="90000"/>
              </a:lnSpc>
            </a:pPr>
            <a:r>
              <a:rPr lang="en-US" dirty="0"/>
              <a:t>Trace elements are those required by an organism in minute quantities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7087</TotalTime>
  <Words>2381</Words>
  <Application>Microsoft Macintosh PowerPoint</Application>
  <PresentationFormat>On-screen Show (4:3)</PresentationFormat>
  <Paragraphs>328</Paragraphs>
  <Slides>55</Slides>
  <Notes>20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Executive</vt:lpstr>
      <vt:lpstr>PowerPoint Presentation</vt:lpstr>
      <vt:lpstr>Instructor Resources (This slide does not appear while presenting)</vt:lpstr>
      <vt:lpstr>Chemical Foundations of Biology</vt:lpstr>
      <vt:lpstr>Bombardier Beetle</vt:lpstr>
      <vt:lpstr>Chemistry in Biology</vt:lpstr>
      <vt:lpstr>Elements and Compounds</vt:lpstr>
      <vt:lpstr>LE 2-2</vt:lpstr>
      <vt:lpstr>Properties</vt:lpstr>
      <vt:lpstr>Essential Elements of Life</vt:lpstr>
      <vt:lpstr>PowerPoint Presentation</vt:lpstr>
      <vt:lpstr>LE 2-3</vt:lpstr>
      <vt:lpstr>Atoms</vt:lpstr>
      <vt:lpstr>Atoms</vt:lpstr>
      <vt:lpstr>Atoms</vt:lpstr>
      <vt:lpstr>Atoms</vt:lpstr>
      <vt:lpstr>Drawing Atoms</vt:lpstr>
      <vt:lpstr>Drawing Atoms</vt:lpstr>
      <vt:lpstr>Atomic Number and Atomic Mass</vt:lpstr>
      <vt:lpstr>Ions</vt:lpstr>
      <vt:lpstr>Isotopes</vt:lpstr>
      <vt:lpstr>PowerPoint Presentation</vt:lpstr>
      <vt:lpstr>Carbon-14 Dating</vt:lpstr>
      <vt:lpstr>Carbon Dating Example</vt:lpstr>
      <vt:lpstr>Application of Carbon-14 Dating:  Shroud of Turin</vt:lpstr>
      <vt:lpstr>Shroud of Turin  Carbon-14 Dating Study</vt:lpstr>
      <vt:lpstr>Radioactive Tracer Isotopes</vt:lpstr>
      <vt:lpstr>LE 2-5c</vt:lpstr>
      <vt:lpstr>Radioactive Tracer Isotopes</vt:lpstr>
      <vt:lpstr>Chemical Bonds</vt:lpstr>
      <vt:lpstr>LE 2-10</vt:lpstr>
      <vt:lpstr>Types of Covalent Bonds</vt:lpstr>
      <vt:lpstr>How to Display Covalent Bonds</vt:lpstr>
      <vt:lpstr>PowerPoint Presentation</vt:lpstr>
      <vt:lpstr>PowerPoint Presentation</vt:lpstr>
      <vt:lpstr>PowerPoint Presentation</vt:lpstr>
      <vt:lpstr>Energy In Chemical Bonds</vt:lpstr>
      <vt:lpstr>Ionic Bonds</vt:lpstr>
      <vt:lpstr>Ionic Bonds</vt:lpstr>
      <vt:lpstr>LE 2-14</vt:lpstr>
      <vt:lpstr>Hydrogen Bonds</vt:lpstr>
      <vt:lpstr>Water Properties</vt:lpstr>
      <vt:lpstr>PowerPoint Presentation</vt:lpstr>
      <vt:lpstr>Water Properties</vt:lpstr>
      <vt:lpstr>Water Properties</vt:lpstr>
      <vt:lpstr>Polarity</vt:lpstr>
      <vt:lpstr>Water Properties </vt:lpstr>
      <vt:lpstr>Acids, Bases, and pH</vt:lpstr>
      <vt:lpstr>The pH scale</vt:lpstr>
      <vt:lpstr>Human body pH levels</vt:lpstr>
      <vt:lpstr>Buffers </vt:lpstr>
      <vt:lpstr>Chemical Bonds - Van der Waals Interactions</vt:lpstr>
      <vt:lpstr>Van der Waals Interactions</vt:lpstr>
      <vt:lpstr>Chemical Bond Strength</vt:lpstr>
      <vt:lpstr>Molecular Shape and Function</vt:lpstr>
      <vt:lpstr>PowerPoint Presentation</vt:lpstr>
    </vt:vector>
  </TitlesOfParts>
  <Company>Benjamin Cummings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DASD DASD</cp:lastModifiedBy>
  <cp:revision>811</cp:revision>
  <cp:lastPrinted>2004-10-29T02:06:34Z</cp:lastPrinted>
  <dcterms:created xsi:type="dcterms:W3CDTF">2002-07-11T17:04:39Z</dcterms:created>
  <dcterms:modified xsi:type="dcterms:W3CDTF">2014-07-05T16:12:52Z</dcterms:modified>
</cp:coreProperties>
</file>