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52"/>
  </p:notesMasterIdLst>
  <p:handoutMasterIdLst>
    <p:handoutMasterId r:id="rId53"/>
  </p:handoutMasterIdLst>
  <p:sldIdLst>
    <p:sldId id="469" r:id="rId2"/>
    <p:sldId id="470" r:id="rId3"/>
    <p:sldId id="281" r:id="rId4"/>
    <p:sldId id="283" r:id="rId5"/>
    <p:sldId id="426" r:id="rId6"/>
    <p:sldId id="427" r:id="rId7"/>
    <p:sldId id="390" r:id="rId8"/>
    <p:sldId id="430" r:id="rId9"/>
    <p:sldId id="392" r:id="rId10"/>
    <p:sldId id="431" r:id="rId11"/>
    <p:sldId id="296" r:id="rId12"/>
    <p:sldId id="433" r:id="rId13"/>
    <p:sldId id="399" r:id="rId14"/>
    <p:sldId id="402" r:id="rId15"/>
    <p:sldId id="303" r:id="rId16"/>
    <p:sldId id="304" r:id="rId17"/>
    <p:sldId id="407" r:id="rId18"/>
    <p:sldId id="438" r:id="rId19"/>
    <p:sldId id="439" r:id="rId20"/>
    <p:sldId id="352" r:id="rId21"/>
    <p:sldId id="440" r:id="rId22"/>
    <p:sldId id="354" r:id="rId23"/>
    <p:sldId id="467" r:id="rId24"/>
    <p:sldId id="466" r:id="rId25"/>
    <p:sldId id="450" r:id="rId26"/>
    <p:sldId id="453" r:id="rId27"/>
    <p:sldId id="452" r:id="rId28"/>
    <p:sldId id="411" r:id="rId29"/>
    <p:sldId id="441" r:id="rId30"/>
    <p:sldId id="360" r:id="rId31"/>
    <p:sldId id="468" r:id="rId32"/>
    <p:sldId id="454" r:id="rId33"/>
    <p:sldId id="455" r:id="rId34"/>
    <p:sldId id="456" r:id="rId35"/>
    <p:sldId id="457" r:id="rId36"/>
    <p:sldId id="443" r:id="rId37"/>
    <p:sldId id="444" r:id="rId38"/>
    <p:sldId id="368" r:id="rId39"/>
    <p:sldId id="465" r:id="rId40"/>
    <p:sldId id="458" r:id="rId41"/>
    <p:sldId id="459" r:id="rId42"/>
    <p:sldId id="460" r:id="rId43"/>
    <p:sldId id="461" r:id="rId44"/>
    <p:sldId id="462" r:id="rId45"/>
    <p:sldId id="463" r:id="rId46"/>
    <p:sldId id="374" r:id="rId47"/>
    <p:sldId id="447" r:id="rId48"/>
    <p:sldId id="378" r:id="rId49"/>
    <p:sldId id="375" r:id="rId50"/>
    <p:sldId id="464" r:id="rId51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1475"/>
    <a:srgbClr val="6E0061"/>
    <a:srgbClr val="000000"/>
    <a:srgbClr val="6600CC"/>
    <a:srgbClr val="FF7D26"/>
    <a:srgbClr val="993366"/>
    <a:srgbClr val="03469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5" autoAdjust="0"/>
    <p:restoredTop sz="94700" autoAdjust="0"/>
  </p:normalViewPr>
  <p:slideViewPr>
    <p:cSldViewPr>
      <p:cViewPr>
        <p:scale>
          <a:sx n="66" d="100"/>
          <a:sy n="66" d="100"/>
        </p:scale>
        <p:origin x="-80" y="-752"/>
      </p:cViewPr>
      <p:guideLst>
        <p:guide orient="horz" pos="3504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6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0D9B0F2-04AF-4972-AD20-7DFFE1E89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0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E86972-A875-4BC4-AC13-99836252A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0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5806412-4491-4F8E-8157-6A89B945E904}" type="slidenum">
              <a:rPr kumimoji="0" lang="en-US" sz="1200">
                <a:latin typeface="Times New Roman" pitchFamily="18" charset="0"/>
              </a:rPr>
              <a:pPr/>
              <a:t>4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4/27/14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013036701X?ie=UTF8&amp;tag=auruscie-20&amp;linkCode=as2&amp;camp=1789&amp;creative=390957&amp;creativeASIN=013036701X" TargetMode="External"/><Relationship Id="rId4" Type="http://schemas.openxmlformats.org/officeDocument/2006/relationships/hyperlink" Target="http://www.aurumscience.com/biology/5_transport/notes_outline.html" TargetMode="External"/><Relationship Id="rId5" Type="http://schemas.openxmlformats.org/officeDocument/2006/relationships/hyperlink" Target="http://www.aurumscience.com/biology5_transport/index.html" TargetMode="External"/><Relationship Id="rId6" Type="http://schemas.openxmlformats.org/officeDocument/2006/relationships/hyperlink" Target="http://www.aurumscience.com/biology/6_photosynthesis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gp/product/0321543254?ie=UTF8&amp;tag=auruscie-20&amp;linkCode=as2&amp;camp=1789&amp;creative=390957&amp;creativeASIN=032154325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0"/>
            <a:ext cx="8677852" cy="2667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dirty="0" smtClean="0"/>
              <a:t>The Plasma Membrane</a:t>
            </a:r>
          </a:p>
          <a:p>
            <a:pPr eaLnBrk="1" hangingPunct="1"/>
            <a:r>
              <a:rPr lang="en-US" sz="2800" dirty="0" smtClean="0"/>
              <a:t>Fluid Dynamics and Cell Transportation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0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25575"/>
            <a:ext cx="853598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7-5c</a:t>
            </a:r>
            <a:endParaRPr lang="en-US" sz="15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02163" y="4373563"/>
            <a:ext cx="1865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2300" b="1"/>
              <a:t>Cholesterol</a:t>
            </a:r>
            <a:endParaRPr kumimoji="0" lang="en-US" sz="2300" b="1">
              <a:latin typeface="Times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06463" y="4886325"/>
            <a:ext cx="6315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2300" b="1"/>
              <a:t>Cholesterol within the animal cell membrane</a:t>
            </a:r>
            <a:endParaRPr kumimoji="0" lang="en-US" sz="2300" b="1">
              <a:latin typeface="Times" pitchFamily="18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5283200" y="3663950"/>
            <a:ext cx="82550" cy="730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Membrane Proteins and Their Functions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534400" cy="3237809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Proteins</a:t>
            </a:r>
            <a:r>
              <a:rPr lang="en-US" sz="2800" dirty="0" smtClean="0"/>
              <a:t> determine most of the membrane’s specific functions</a:t>
            </a:r>
          </a:p>
          <a:p>
            <a:pPr eaLnBrk="1" hangingPunct="1"/>
            <a:r>
              <a:rPr lang="en-US" sz="2800" b="1" dirty="0" smtClean="0"/>
              <a:t>Peripheral proteins </a:t>
            </a:r>
            <a:r>
              <a:rPr lang="en-US" sz="2800" dirty="0" smtClean="0"/>
              <a:t>are on the surface of the membrane, either outside or inside the cell.</a:t>
            </a:r>
          </a:p>
          <a:p>
            <a:pPr eaLnBrk="1" hangingPunct="1"/>
            <a:r>
              <a:rPr lang="en-US" sz="2800" b="1" dirty="0" smtClean="0"/>
              <a:t>Integral proteins</a:t>
            </a:r>
            <a:r>
              <a:rPr lang="en-US" sz="2800" dirty="0" smtClean="0"/>
              <a:t> go all the way through the phospholipid bilayer and contact both sides.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22275"/>
            <a:ext cx="8535987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7-7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95350" y="660400"/>
            <a:ext cx="8524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sz="1100" b="1"/>
              <a:t>Fibers of</a:t>
            </a:r>
          </a:p>
          <a:p>
            <a:pPr>
              <a:lnSpc>
                <a:spcPct val="80000"/>
              </a:lnSpc>
            </a:pPr>
            <a:r>
              <a:rPr kumimoji="0" lang="en-US" sz="1100" b="1"/>
              <a:t>extracellular</a:t>
            </a:r>
          </a:p>
          <a:p>
            <a:pPr>
              <a:lnSpc>
                <a:spcPct val="80000"/>
              </a:lnSpc>
            </a:pPr>
            <a:r>
              <a:rPr kumimoji="0" lang="en-US" sz="1100" b="1"/>
              <a:t>matrix (ECM)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38300" y="1401763"/>
            <a:ext cx="8302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100" b="1"/>
              <a:t>Glycoprotein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194050" y="1982788"/>
            <a:ext cx="8747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100" b="1"/>
              <a:t>Carbohydrate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50925" y="5476875"/>
            <a:ext cx="989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100" b="1"/>
              <a:t>Microfilaments</a:t>
            </a:r>
          </a:p>
          <a:p>
            <a:r>
              <a:rPr kumimoji="0" lang="en-US" sz="1100" b="1"/>
              <a:t>of cytoskeleton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173413" y="5086350"/>
            <a:ext cx="71913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100" b="1"/>
              <a:t>Cholesterol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448425" y="5594350"/>
            <a:ext cx="49371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100" b="1"/>
              <a:t>Integral</a:t>
            </a:r>
          </a:p>
          <a:p>
            <a:r>
              <a:rPr kumimoji="0" lang="en-US" sz="1100" b="1"/>
              <a:t>protein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538538" y="5441950"/>
            <a:ext cx="7270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100" b="1"/>
              <a:t>Peripheral</a:t>
            </a:r>
          </a:p>
          <a:p>
            <a:r>
              <a:rPr kumimoji="0" lang="en-US" sz="1100" b="1"/>
              <a:t>proteins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340600" y="5865813"/>
            <a:ext cx="14097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100" b="1"/>
              <a:t>CYTOPLASMIC SIDE</a:t>
            </a:r>
          </a:p>
          <a:p>
            <a:r>
              <a:rPr kumimoji="0" lang="en-US" sz="1100" b="1"/>
              <a:t>OF MEMBRANE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505700" y="2994025"/>
            <a:ext cx="12715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100" b="1"/>
              <a:t>EXTRACELLULAR</a:t>
            </a:r>
          </a:p>
          <a:p>
            <a:r>
              <a:rPr kumimoji="0" lang="en-US" sz="1100" b="1"/>
              <a:t>SIDE OF</a:t>
            </a:r>
          </a:p>
          <a:p>
            <a:r>
              <a:rPr kumimoji="0" lang="en-US" sz="1100" b="1"/>
              <a:t>MEMBRANE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900863" y="2855913"/>
            <a:ext cx="7159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100" b="1"/>
              <a:t>Glycolipid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 flipV="1">
            <a:off x="1206500" y="1082675"/>
            <a:ext cx="193675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765175" y="1079500"/>
            <a:ext cx="4413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03325" y="1079500"/>
            <a:ext cx="0" cy="147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AutoShape 17"/>
          <p:cNvSpPr>
            <a:spLocks/>
          </p:cNvSpPr>
          <p:nvPr/>
        </p:nvSpPr>
        <p:spPr bwMode="auto">
          <a:xfrm>
            <a:off x="2959100" y="2022475"/>
            <a:ext cx="136525" cy="641350"/>
          </a:xfrm>
          <a:prstGeom prst="rightBrace">
            <a:avLst>
              <a:gd name="adj1" fmla="val 3914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3098800" y="2130425"/>
            <a:ext cx="8255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AutoShape 19"/>
          <p:cNvSpPr>
            <a:spLocks/>
          </p:cNvSpPr>
          <p:nvPr/>
        </p:nvSpPr>
        <p:spPr bwMode="auto">
          <a:xfrm rot="789321">
            <a:off x="2287588" y="1957388"/>
            <a:ext cx="130175" cy="795337"/>
          </a:xfrm>
          <a:prstGeom prst="leftBrace">
            <a:avLst>
              <a:gd name="adj1" fmla="val 509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 flipV="1">
            <a:off x="2076450" y="1597025"/>
            <a:ext cx="20955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7772400" y="3489325"/>
            <a:ext cx="35242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7239000" y="3022600"/>
            <a:ext cx="168275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V="1">
            <a:off x="8112125" y="5346700"/>
            <a:ext cx="333375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6677025" y="4752975"/>
            <a:ext cx="0" cy="854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4254500" y="5019675"/>
            <a:ext cx="1431925" cy="47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3152775" y="3876675"/>
            <a:ext cx="355600" cy="122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H="1">
            <a:off x="1460500" y="4768850"/>
            <a:ext cx="571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1463675" y="4324350"/>
            <a:ext cx="882650" cy="1127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39229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3200" dirty="0" smtClean="0"/>
              <a:t>Six major functions of membrane proteins:</a:t>
            </a:r>
          </a:p>
          <a:p>
            <a:pPr marL="979487" lvl="1" indent="-514350" eaLnBrk="1" hangingPunct="1">
              <a:lnSpc>
                <a:spcPct val="96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Transport substances across the cell membrane</a:t>
            </a:r>
          </a:p>
          <a:p>
            <a:pPr marL="979487" lvl="1" indent="-514350" eaLnBrk="1" hangingPunct="1">
              <a:lnSpc>
                <a:spcPct val="96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Serve as enzymes for reactions</a:t>
            </a:r>
          </a:p>
          <a:p>
            <a:pPr marL="979487" lvl="1" indent="-514350" eaLnBrk="1" hangingPunct="1">
              <a:lnSpc>
                <a:spcPct val="96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Transmit signals across the cell membrane</a:t>
            </a:r>
          </a:p>
          <a:p>
            <a:pPr marL="979487" lvl="1" indent="-514350" eaLnBrk="1" hangingPunct="1">
              <a:lnSpc>
                <a:spcPct val="96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Cell-cell recognition</a:t>
            </a:r>
          </a:p>
          <a:p>
            <a:pPr marL="979487" lvl="1" indent="-514350" eaLnBrk="1" hangingPunct="1">
              <a:lnSpc>
                <a:spcPct val="96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Joining of two cells together</a:t>
            </a:r>
          </a:p>
          <a:p>
            <a:pPr marL="979487" lvl="1" indent="-514350" eaLnBrk="1" hangingPunct="1">
              <a:lnSpc>
                <a:spcPct val="96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Attachment to the cytoskeleton</a:t>
            </a:r>
            <a:endParaRPr lang="en-US" sz="2400" dirty="0" smtClean="0">
              <a:latin typeface="Times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Membrane Proteins and Their Functions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marL="57150" indent="6350" eaLnBrk="1" hangingPunct="1"/>
            <a:r>
              <a:rPr lang="en-US" dirty="0" smtClean="0"/>
              <a:t>Membrane Carbohydrates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293372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sz="2800" dirty="0" smtClean="0"/>
              <a:t>Cells can recognize each other by binding to  carbohydrates on the plasma membrane.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These carbohydrates vary among species, individuals, and even cell types in an individual.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400" dirty="0" smtClean="0">
                <a:latin typeface="Times" pitchFamily="18" charset="0"/>
              </a:rPr>
              <a:t>This is how the immune system recognizes “self” and “foreign” cells.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400" dirty="0" smtClean="0">
                <a:latin typeface="Times" pitchFamily="18" charset="0"/>
              </a:rPr>
              <a:t>Example: Blood type (A, B, AB, O) is determined by markers on your red blood cell membranes.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endParaRPr lang="en-US" dirty="0" smtClean="0">
              <a:latin typeface="Times" pitchFamily="18" charset="0"/>
            </a:endParaRPr>
          </a:p>
          <a:p>
            <a:pPr eaLnBrk="1" hangingPunct="1">
              <a:buFont typeface="Times" pitchFamily="18" charset="0"/>
              <a:buChar char="•"/>
            </a:pPr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Permeability of the Lipid Bilayer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cell membrane is </a:t>
            </a:r>
            <a:r>
              <a:rPr lang="en-US" sz="2800" b="1" u="sng" dirty="0" smtClean="0"/>
              <a:t>selectively permeable</a:t>
            </a:r>
            <a:r>
              <a:rPr lang="en-US" sz="2800" b="1" dirty="0" smtClean="0"/>
              <a:t>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Nonpolar (hydrophobic) molecules can dissolve in the lipid bilayer and pass through the membrane rapidly</a:t>
            </a:r>
          </a:p>
          <a:p>
            <a:pPr lvl="1" eaLnBrk="1" hangingPunct="1"/>
            <a:r>
              <a:rPr lang="en-US" sz="2600" dirty="0" smtClean="0"/>
              <a:t>Examples: Oxygen, carbon dioxide, hormones made of lipids</a:t>
            </a:r>
          </a:p>
          <a:p>
            <a:pPr eaLnBrk="1" hangingPunct="1"/>
            <a:r>
              <a:rPr lang="en-US" sz="2800" dirty="0" smtClean="0"/>
              <a:t>Large polar (hydrophilic) molecules, cannot cross the membrane as easily.</a:t>
            </a:r>
          </a:p>
          <a:p>
            <a:pPr lvl="1" eaLnBrk="1" hangingPunct="1"/>
            <a:r>
              <a:rPr lang="en-US" sz="2600" dirty="0" smtClean="0"/>
              <a:t>Examples: Glucose, sucrose, proteins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Transport Proteins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611398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Transport proteins are needed to allow passage of polar substances across the membrane</a:t>
            </a:r>
          </a:p>
          <a:p>
            <a:pPr eaLnBrk="1" hangingPunct="1"/>
            <a:r>
              <a:rPr lang="en-US" sz="2800" b="1" dirty="0" smtClean="0"/>
              <a:t>Channel proteins</a:t>
            </a:r>
            <a:r>
              <a:rPr lang="en-US" sz="2800" dirty="0" smtClean="0"/>
              <a:t>, act like a tunnel that ions or other molecules can use to enter the cell.</a:t>
            </a:r>
          </a:p>
          <a:p>
            <a:pPr lvl="1" eaLnBrk="1" hangingPunct="1"/>
            <a:r>
              <a:rPr lang="en-US" sz="2600" dirty="0" smtClean="0"/>
              <a:t>Example:  </a:t>
            </a:r>
            <a:r>
              <a:rPr lang="en-US" sz="2600" b="1" dirty="0" err="1" smtClean="0"/>
              <a:t>Aquaporins</a:t>
            </a:r>
            <a:r>
              <a:rPr lang="en-US" sz="2600" b="1" dirty="0" smtClean="0"/>
              <a:t> </a:t>
            </a:r>
            <a:r>
              <a:rPr lang="en-US" sz="2600" dirty="0" smtClean="0"/>
              <a:t>facilitate the passage of water.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sz="2800" b="1" dirty="0"/>
              <a:t>Carrier proteins</a:t>
            </a:r>
            <a:r>
              <a:rPr lang="en-US" sz="2800" dirty="0"/>
              <a:t>, bind to molecules and change shape to shuttle them across the membrane</a:t>
            </a:r>
          </a:p>
          <a:p>
            <a:pPr lvl="1" eaLnBrk="1" hangingPunct="1"/>
            <a:r>
              <a:rPr lang="en-US" sz="2600" dirty="0"/>
              <a:t>A transport protein is specific for one substance only.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452432"/>
          </a:xfrm>
        </p:spPr>
        <p:txBody>
          <a:bodyPr/>
          <a:lstStyle/>
          <a:p>
            <a:pPr marL="57150" indent="6350" eaLnBrk="1" hangingPunct="1"/>
            <a:r>
              <a:rPr lang="en-US" dirty="0" smtClean="0"/>
              <a:t>Passive Transport</a:t>
            </a:r>
            <a:endParaRPr lang="en-US" sz="115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213443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 smtClean="0"/>
              <a:t>Diffusion </a:t>
            </a:r>
            <a:r>
              <a:rPr lang="en-US" sz="2800" dirty="0" smtClean="0"/>
              <a:t>is the movement of molecules</a:t>
            </a:r>
            <a:r>
              <a:rPr lang="en-US" sz="2600" dirty="0" smtClean="0"/>
              <a:t> areas of </a:t>
            </a:r>
            <a:r>
              <a:rPr lang="en-US" sz="2600" u="sng" dirty="0" smtClean="0"/>
              <a:t>greater concentration</a:t>
            </a:r>
            <a:r>
              <a:rPr lang="en-US" sz="2600" dirty="0"/>
              <a:t> </a:t>
            </a:r>
            <a:r>
              <a:rPr lang="en-US" sz="2600" dirty="0" smtClean="0"/>
              <a:t>to areas of </a:t>
            </a:r>
            <a:r>
              <a:rPr lang="en-US" sz="2600" u="sng" dirty="0" smtClean="0"/>
              <a:t>lower concentration</a:t>
            </a:r>
            <a:r>
              <a:rPr lang="en-US" sz="2600" dirty="0" smtClean="0"/>
              <a:t>.</a:t>
            </a:r>
          </a:p>
          <a:p>
            <a:pPr eaLnBrk="1" hangingPunct="1"/>
            <a:r>
              <a:rPr lang="en-US" sz="2800" dirty="0" smtClean="0"/>
              <a:t>This is considered </a:t>
            </a:r>
            <a:r>
              <a:rPr lang="en-US" sz="2800" b="1" dirty="0" smtClean="0"/>
              <a:t>passive transport</a:t>
            </a:r>
            <a:r>
              <a:rPr lang="en-US" sz="2800" dirty="0" smtClean="0"/>
              <a:t> because no energy is required.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84313"/>
            <a:ext cx="85359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7-11a</a:t>
            </a:r>
            <a:endParaRPr lang="en-US" sz="150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2463" y="1595438"/>
            <a:ext cx="15890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/>
              <a:t>Molecules of dye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16188" y="1595438"/>
            <a:ext cx="2462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/>
              <a:t>Membrane (cross section)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931988" y="2936875"/>
            <a:ext cx="8540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/>
              <a:t>WATER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963613" y="4302125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916363" y="4300538"/>
            <a:ext cx="1203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067550" y="4302125"/>
            <a:ext cx="1133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819150" y="4897438"/>
            <a:ext cx="25225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800" b="1"/>
              <a:t>Diffusion of one solute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800100" y="1858963"/>
            <a:ext cx="8890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889000" y="1862138"/>
            <a:ext cx="165100" cy="550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1668463" y="1714500"/>
            <a:ext cx="795337" cy="525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76363"/>
            <a:ext cx="85359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7-11b</a:t>
            </a:r>
            <a:endParaRPr lang="en-US" sz="15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63613" y="3873500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16363" y="3871913"/>
            <a:ext cx="1203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067550" y="3873500"/>
            <a:ext cx="1133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31850" y="4999038"/>
            <a:ext cx="27479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800" b="1"/>
              <a:t>Diffusion of two solutes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185863" y="4403725"/>
            <a:ext cx="1625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138613" y="4402138"/>
            <a:ext cx="1203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070725" y="4397375"/>
            <a:ext cx="11334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500" b="1">
                <a:solidFill>
                  <a:schemeClr val="bg1"/>
                </a:solidFill>
              </a:rPr>
              <a:t>Equilibrium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Instructor Resources</a:t>
            </a:r>
            <a:br>
              <a:rPr lang="en-US" dirty="0" smtClean="0"/>
            </a:br>
            <a:r>
              <a:rPr lang="en-US" sz="1200" dirty="0"/>
              <a:t>This slide does not appear while presenting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dirty="0"/>
          </a:p>
          <a:p>
            <a:r>
              <a:rPr lang="en-US" sz="2900" dirty="0"/>
              <a:t>Textbooks used as reference: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tx1"/>
                </a:solidFill>
                <a:latin typeface="Times" charset="0"/>
              </a:rPr>
              <a:t>	</a:t>
            </a:r>
            <a:r>
              <a:rPr lang="en-US" sz="2900" dirty="0">
                <a:solidFill>
                  <a:schemeClr val="tx1"/>
                </a:solidFill>
                <a:latin typeface="Times" charset="0"/>
                <a:hlinkClick r:id="rId2"/>
              </a:rPr>
              <a:t>Biology, Eighth edition by Campbell</a:t>
            </a:r>
            <a:endParaRPr lang="en-US" sz="2900" dirty="0">
              <a:solidFill>
                <a:schemeClr val="tx1"/>
              </a:solidFill>
              <a:latin typeface="Times" charset="0"/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tx1"/>
                </a:solidFill>
                <a:latin typeface="Times" charset="0"/>
              </a:rPr>
              <a:t>	</a:t>
            </a:r>
            <a:r>
              <a:rPr lang="en-US" sz="2900" dirty="0">
                <a:solidFill>
                  <a:schemeClr val="tx1"/>
                </a:solidFill>
                <a:latin typeface="Times" charset="0"/>
                <a:hlinkClick r:id="rId3"/>
              </a:rPr>
              <a:t>Prentice Hall Biology by Miller and Levine</a:t>
            </a:r>
            <a:endParaRPr lang="en-US" sz="2900" dirty="0">
              <a:solidFill>
                <a:schemeClr val="tx1"/>
              </a:solidFill>
              <a:latin typeface="Times" charset="0"/>
            </a:endParaRPr>
          </a:p>
          <a:p>
            <a:endParaRPr lang="en-US" sz="2800" dirty="0"/>
          </a:p>
          <a:p>
            <a:r>
              <a:rPr lang="en-US" sz="2800" dirty="0"/>
              <a:t>Fillable student notes outline: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www.aurumscience.com/biology/5_transport/notes_outline.html</a:t>
            </a:r>
            <a:endParaRPr lang="en-US" sz="1800" dirty="0"/>
          </a:p>
          <a:p>
            <a:pPr marL="400022" lvl="1" indent="0">
              <a:buNone/>
            </a:pPr>
            <a:endParaRPr lang="en-US" sz="1800" dirty="0"/>
          </a:p>
          <a:p>
            <a:pPr marL="400022" lvl="1" indent="0">
              <a:buNone/>
            </a:pPr>
            <a:endParaRPr lang="en-US" sz="1800" dirty="0"/>
          </a:p>
          <a:p>
            <a:r>
              <a:rPr lang="en-US" sz="2800" dirty="0"/>
              <a:t>Other worksheets and assignments: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www.aurumscience.com/biology/5_transport/index.html</a:t>
            </a:r>
            <a:endParaRPr lang="en-US" sz="1800" dirty="0"/>
          </a:p>
          <a:p>
            <a:pPr marL="400022" lvl="1" indent="0">
              <a:buNone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Next Unit: </a:t>
            </a:r>
            <a:r>
              <a:rPr lang="en-US" sz="2800" dirty="0" smtClean="0"/>
              <a:t>Photosynthesis</a:t>
            </a:r>
            <a:endParaRPr lang="en-US" sz="2800" dirty="0"/>
          </a:p>
          <a:p>
            <a:pPr marL="0" indent="0">
              <a:buNone/>
            </a:pPr>
            <a:r>
              <a:rPr lang="en-US" sz="1800" dirty="0" smtClean="0">
                <a:hlinkClick r:id="rId6"/>
              </a:rPr>
              <a:t>http://www.aurumscience.com/biology/6_photosynthesis/index.html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Written by James </a:t>
            </a:r>
            <a:r>
              <a:rPr lang="en-US" sz="1800" dirty="0" err="1"/>
              <a:t>Dauray</a:t>
            </a:r>
            <a:endParaRPr lang="en-US" sz="1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Osmosis and Water Balance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27367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Osmosis</a:t>
            </a:r>
            <a:r>
              <a:rPr lang="en-US" sz="2800" dirty="0" smtClean="0"/>
              <a:t> is the diffusion of </a:t>
            </a:r>
            <a:r>
              <a:rPr lang="en-US" sz="2800" u="sng" dirty="0" smtClean="0"/>
              <a:t>water</a:t>
            </a:r>
            <a:r>
              <a:rPr lang="en-US" sz="2800" dirty="0" smtClean="0"/>
              <a:t> across a selectively permeable membrane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The direction of osmosis is determined only by a difference in the concentration of solutes.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600" b="1" dirty="0" smtClean="0"/>
              <a:t>Solutes</a:t>
            </a:r>
            <a:r>
              <a:rPr lang="en-US" sz="2600" dirty="0" smtClean="0"/>
              <a:t> are substances dissolved in water, like sugar or salts.</a:t>
            </a:r>
            <a:endParaRPr lang="en-US" sz="2600" b="1" dirty="0" smtClean="0"/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Water diffuses across a membrane from the region of </a:t>
            </a:r>
            <a:r>
              <a:rPr lang="en-US" sz="2800" u="sng" dirty="0" smtClean="0"/>
              <a:t>lower solute concentration</a:t>
            </a:r>
            <a:r>
              <a:rPr lang="en-US" sz="2800" dirty="0" smtClean="0"/>
              <a:t> to the region of </a:t>
            </a:r>
            <a:r>
              <a:rPr lang="en-US" sz="2800" u="sng" dirty="0" smtClean="0"/>
              <a:t>higher solute concentration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03213"/>
            <a:ext cx="59451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7-12</a:t>
            </a:r>
            <a:endParaRPr lang="en-US" sz="15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74825" y="219075"/>
            <a:ext cx="18002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/>
              <a:t>Lower</a:t>
            </a:r>
          </a:p>
          <a:p>
            <a:r>
              <a:rPr kumimoji="0" lang="en-US" sz="1300" b="1"/>
              <a:t>concentration</a:t>
            </a:r>
          </a:p>
          <a:p>
            <a:r>
              <a:rPr kumimoji="0" lang="en-US" sz="1300" b="1"/>
              <a:t>of solute (sugar)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435350" y="228600"/>
            <a:ext cx="18002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/>
              <a:t>Higher</a:t>
            </a:r>
          </a:p>
          <a:p>
            <a:r>
              <a:rPr kumimoji="0" lang="en-US" sz="1300" b="1"/>
              <a:t>concentration</a:t>
            </a:r>
          </a:p>
          <a:p>
            <a:r>
              <a:rPr kumimoji="0" lang="en-US" sz="1300" b="1"/>
              <a:t>of sugar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580063" y="254000"/>
            <a:ext cx="18002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/>
              <a:t>Same concentration</a:t>
            </a:r>
          </a:p>
          <a:p>
            <a:r>
              <a:rPr kumimoji="0" lang="en-US" sz="1300" b="1"/>
              <a:t>of sugar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73213" y="3804558"/>
            <a:ext cx="169068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400" b="1" dirty="0" smtClean="0"/>
              <a:t>sugar molecules </a:t>
            </a:r>
          </a:p>
          <a:p>
            <a:r>
              <a:rPr kumimoji="0" lang="en-US" sz="1400" b="1" dirty="0" smtClean="0"/>
              <a:t>cannot </a:t>
            </a:r>
            <a:r>
              <a:rPr kumimoji="0" lang="en-US" sz="1400" b="1" dirty="0"/>
              <a:t>pass</a:t>
            </a:r>
          </a:p>
          <a:p>
            <a:r>
              <a:rPr kumimoji="0" lang="en-US" sz="1400" b="1" dirty="0"/>
              <a:t>through pores, but</a:t>
            </a:r>
          </a:p>
          <a:p>
            <a:r>
              <a:rPr kumimoji="0" lang="en-US" sz="1400" b="1" dirty="0"/>
              <a:t>water molecules can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878138" y="2347913"/>
            <a:ext cx="3857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/>
              <a:t>H</a:t>
            </a:r>
            <a:r>
              <a:rPr kumimoji="0" lang="en-US" sz="1300" b="1" baseline="-25000" dirty="0"/>
              <a:t>2</a:t>
            </a:r>
            <a:r>
              <a:rPr kumimoji="0" lang="en-US" sz="1300" b="1" dirty="0"/>
              <a:t>O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456113" y="6062663"/>
            <a:ext cx="7016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>
                <a:solidFill>
                  <a:schemeClr val="bg1"/>
                </a:solidFill>
              </a:rPr>
              <a:t>Osmosis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2646363" y="3271838"/>
            <a:ext cx="40640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2641600" y="3598863"/>
            <a:ext cx="2112963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2255838" y="846138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3878263" y="846138"/>
            <a:ext cx="0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V="1">
            <a:off x="5511800" y="842963"/>
            <a:ext cx="0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5507038" y="842963"/>
            <a:ext cx="1655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7167563" y="838200"/>
            <a:ext cx="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V="1">
            <a:off x="6337300" y="677863"/>
            <a:ext cx="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Balance of Cells Without Walls</a:t>
            </a:r>
            <a:endParaRPr lang="en-US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2925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These are the three types of solutions that cells can be placed in: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Isotonic solution</a:t>
            </a:r>
            <a:r>
              <a:rPr lang="en-US" sz="2800" dirty="0" smtClean="0"/>
              <a:t>:  concentration of solutes (sugars, salts) is the same as that inside the cell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cell does not change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Hypertonic solution</a:t>
            </a:r>
            <a:r>
              <a:rPr lang="en-US" sz="2800" dirty="0" smtClean="0"/>
              <a:t>:  concentration of solutes is greater outside the cell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cell loses water and shrivels up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Hypotonic solution</a:t>
            </a:r>
            <a:r>
              <a:rPr lang="en-US" sz="2800" dirty="0" smtClean="0"/>
              <a:t>:  concentration of solutes is lower than that inside the cell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cell gains water and bursts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Tonicity on Animal and 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1477328"/>
          </a:xfrm>
        </p:spPr>
        <p:txBody>
          <a:bodyPr/>
          <a:lstStyle/>
          <a:p>
            <a:r>
              <a:rPr lang="en-US" dirty="0" smtClean="0"/>
              <a:t>Can you predict what will happen when a red blood cell is exposed to different types of solutions?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4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dirty="0" smtClean="0">
                <a:solidFill>
                  <a:schemeClr val="tx1"/>
                </a:solidFill>
              </a:rPr>
              <a:t>LE 7-13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35013" y="6921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Animal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06638" y="3082925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Lysed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9721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773238" y="415925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smtClean="0"/>
              <a:t>Distilled water</a:t>
            </a:r>
            <a:endParaRPr kumimoji="0" lang="en-US" sz="1400" b="1" dirty="0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413250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Isotonic solution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4825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smtClean="0"/>
              <a:t>Saltwater</a:t>
            </a:r>
            <a:endParaRPr kumimoji="0" lang="en-US" sz="1400" b="1" dirty="0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210550" y="1201738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256463" y="3071813"/>
            <a:ext cx="876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Shriveled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8189913" y="370522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670550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292600" y="37242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814513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876300" y="369570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Plant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914525" y="5862638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Turgid (normal)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8085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Flaccid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1199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err="1"/>
              <a:t>Plasmolyzed</a:t>
            </a:r>
            <a:endParaRPr kumimoji="0" lang="en-US" sz="14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458913" y="692150"/>
            <a:ext cx="2351087" cy="56324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523831" y="692150"/>
            <a:ext cx="2351087" cy="56324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93356" y="3559174"/>
            <a:ext cx="2351087" cy="27654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5752" y="117157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70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5763"/>
            <a:ext cx="8535987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dirty="0" smtClean="0">
                <a:solidFill>
                  <a:schemeClr val="tx1"/>
                </a:solidFill>
              </a:rPr>
              <a:t>LE 7-13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35013" y="6921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Animal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06638" y="3082925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Lysed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9721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38625" y="1200150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0706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806950" y="30797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Normal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773238" y="415925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smtClean="0"/>
              <a:t>Distilled water</a:t>
            </a:r>
            <a:endParaRPr kumimoji="0" lang="en-US" sz="1400" b="1" dirty="0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413250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Isotonic solution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4825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smtClean="0"/>
              <a:t>Salt </a:t>
            </a:r>
            <a:r>
              <a:rPr kumimoji="0" lang="en-US" sz="1400" b="1" dirty="0"/>
              <a:t>water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210550" y="1201738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256463" y="3071813"/>
            <a:ext cx="876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Shriveled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8189913" y="370522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670550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292600" y="37242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814513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876300" y="369570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Plant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914525" y="5862638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Turgid (normal)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8085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Flaccid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1199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err="1"/>
              <a:t>Plasmolyzed</a:t>
            </a:r>
            <a:endParaRPr kumimoji="0" lang="en-US" sz="1400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458913" y="692150"/>
            <a:ext cx="2351087" cy="56324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523831" y="692150"/>
            <a:ext cx="2351087" cy="56324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93356" y="3559174"/>
            <a:ext cx="2351087" cy="27654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8967" y="16332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24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5763"/>
            <a:ext cx="8535987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dirty="0" smtClean="0">
                <a:solidFill>
                  <a:schemeClr val="tx1"/>
                </a:solidFill>
              </a:rPr>
              <a:t>LE 7-13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35013" y="6921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Animal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06638" y="3082925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Lysed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9721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38625" y="1200150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0706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806950" y="30797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Normal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773238" y="415925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smtClean="0"/>
              <a:t>Distilled water</a:t>
            </a:r>
            <a:endParaRPr kumimoji="0" lang="en-US" sz="1400" b="1" dirty="0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413250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Isotonic solution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4825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smtClean="0"/>
              <a:t>Saltwater</a:t>
            </a:r>
            <a:endParaRPr kumimoji="0" lang="en-US" sz="1400" b="1" dirty="0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210550" y="1201738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256463" y="3071813"/>
            <a:ext cx="876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Shriveled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8189913" y="370522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670550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292600" y="37242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814513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876300" y="369570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Plant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914525" y="5862638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Turgid (normal)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8085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Flaccid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1199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err="1"/>
              <a:t>Plasmolyzed</a:t>
            </a:r>
            <a:endParaRPr kumimoji="0" lang="en-US" sz="1400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523831" y="692150"/>
            <a:ext cx="2351087" cy="56324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93356" y="3431267"/>
            <a:ext cx="2255044" cy="28162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371600" y="3431268"/>
            <a:ext cx="2373710" cy="283436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90683" y="16332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81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5763"/>
            <a:ext cx="8535987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dirty="0" smtClean="0">
                <a:solidFill>
                  <a:schemeClr val="tx1"/>
                </a:solidFill>
              </a:rPr>
              <a:t>LE 7-13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35013" y="6921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Animal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06638" y="3082925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Lysed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9721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38625" y="1200150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0706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806950" y="30797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Normal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773238" y="304801"/>
            <a:ext cx="1689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smtClean="0"/>
              <a:t>Distilled water</a:t>
            </a:r>
            <a:endParaRPr kumimoji="0" lang="en-US" sz="1400" b="1" dirty="0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413250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Isotonic solution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4825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smtClean="0"/>
              <a:t>Salt </a:t>
            </a:r>
            <a:r>
              <a:rPr kumimoji="0" lang="en-US" sz="1400" b="1" dirty="0"/>
              <a:t>water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210550" y="1201738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256463" y="3071813"/>
            <a:ext cx="876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Shriveled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8189913" y="370522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670550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292600" y="37242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814513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876300" y="369570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Plant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914525" y="5862638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Turgid (normal)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8085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Flaccid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1199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err="1"/>
              <a:t>Plasmolyzed</a:t>
            </a:r>
            <a:endParaRPr kumimoji="0" lang="en-US" sz="1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348580" y="3431267"/>
            <a:ext cx="7460458" cy="28162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4879" y="421458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52209" y="430650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45743" y="426856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78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3895810"/>
          </a:xfrm>
        </p:spPr>
        <p:txBody>
          <a:bodyPr/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600" dirty="0" smtClean="0"/>
              <a:t>Animal cells cannot survive in a hypertonic or hypotonic environment because their cell membranes are too thin.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600" dirty="0" smtClean="0"/>
              <a:t>Some organisms have adaptations to allow them to survive in these environments.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400" dirty="0" smtClean="0"/>
              <a:t>Example:  The </a:t>
            </a:r>
            <a:r>
              <a:rPr lang="en-US" sz="2400" dirty="0" err="1" smtClean="0"/>
              <a:t>protist</a:t>
            </a:r>
            <a:r>
              <a:rPr lang="en-US" sz="2400" dirty="0" smtClean="0"/>
              <a:t> </a:t>
            </a:r>
            <a:r>
              <a:rPr lang="en-US" sz="2400" i="1" dirty="0" smtClean="0"/>
              <a:t>Paramecium </a:t>
            </a:r>
            <a:r>
              <a:rPr lang="en-US" sz="2400" dirty="0" smtClean="0"/>
              <a:t>lives in a hypotonic environment.</a:t>
            </a:r>
          </a:p>
          <a:p>
            <a:pPr lvl="2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400" dirty="0" smtClean="0"/>
              <a:t>It has vacuole that can absorb excess water and pump it back out of the cell.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27013"/>
            <a:ext cx="6426200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7-14</a:t>
            </a:r>
            <a:endParaRPr lang="en-US" sz="15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922588" y="396875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Filling vacuole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883400" y="250825"/>
            <a:ext cx="57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50 µm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80225" y="3433763"/>
            <a:ext cx="57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50 µm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919413" y="3592513"/>
            <a:ext cx="1806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Contracting vacuole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3751263" y="3817938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6524625" y="3683000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524625" y="3614738"/>
            <a:ext cx="0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7688263" y="3614738"/>
            <a:ext cx="0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527800" y="490538"/>
            <a:ext cx="1163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6527800" y="427038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7691438" y="427038"/>
            <a:ext cx="0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3530600" y="6175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dirty="0" smtClean="0"/>
              <a:t>The Plasma Membrane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2957733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sz="2800" dirty="0" smtClean="0"/>
              <a:t>The </a:t>
            </a:r>
            <a:r>
              <a:rPr lang="en-US" sz="2800" b="1" dirty="0" smtClean="0"/>
              <a:t>plasma membrane </a:t>
            </a:r>
            <a:r>
              <a:rPr lang="en-US" sz="2800" dirty="0" smtClean="0"/>
              <a:t>is the boundary that separates the living cell from its nonliving surroundings</a:t>
            </a:r>
          </a:p>
          <a:p>
            <a:pPr eaLnBrk="1" hangingPunct="1"/>
            <a:r>
              <a:rPr lang="en-US" sz="2800" dirty="0" smtClean="0"/>
              <a:t>The plasma membrane exhibits </a:t>
            </a:r>
            <a:r>
              <a:rPr lang="en-US" sz="2800" u="sng" dirty="0" smtClean="0"/>
              <a:t>selective permeability</a:t>
            </a:r>
            <a:r>
              <a:rPr lang="en-US" sz="2800" dirty="0" smtClean="0"/>
              <a:t>, meaning some substances can go through, others cannot.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Balance of Cells with Walls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22129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/>
              <a:t>Plant cells have cell walls.  </a:t>
            </a:r>
          </a:p>
          <a:p>
            <a:pPr eaLnBrk="1" hangingPunct="1"/>
            <a:r>
              <a:rPr lang="en-US" sz="2600" dirty="0" smtClean="0"/>
              <a:t>Cell walls are thicker then plasma membranes and do not burst.  </a:t>
            </a:r>
          </a:p>
          <a:p>
            <a:pPr eaLnBrk="1" hangingPunct="1"/>
            <a:r>
              <a:rPr lang="en-US" sz="2600" dirty="0" smtClean="0"/>
              <a:t>This allows plants to survive in different environments.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5763"/>
            <a:ext cx="8535987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dirty="0" smtClean="0">
                <a:solidFill>
                  <a:schemeClr val="tx1"/>
                </a:solidFill>
              </a:rPr>
              <a:t>LE 7-13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35013" y="6921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Animal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06638" y="3082925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Lysed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9721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38625" y="1200150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0706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806950" y="30797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Normal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773238" y="415925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/>
              <a:t>Saltwater solution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413250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Isotonic solution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4825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/>
              <a:t>Distilled water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210550" y="1201738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256463" y="3071813"/>
            <a:ext cx="876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Shriveled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8189913" y="370522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670550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292600" y="37242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814513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876300" y="369570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Plant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914525" y="5862638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Turgid (normal)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8085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Flaccid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1199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err="1"/>
              <a:t>Plasmolyzed</a:t>
            </a:r>
            <a:endParaRPr kumimoji="0" lang="en-US" sz="1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238250" y="3431267"/>
            <a:ext cx="7460458" cy="28162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4879" y="421458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04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5763"/>
            <a:ext cx="8535987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dirty="0" smtClean="0">
                <a:solidFill>
                  <a:schemeClr val="tx1"/>
                </a:solidFill>
              </a:rPr>
              <a:t>LE 7-13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35013" y="6921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Animal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06638" y="3082925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Lysed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9721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38625" y="1200150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0706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806950" y="30797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Normal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773238" y="415925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Hypotonic solution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413250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Isotonic solution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4825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Hypertonic solution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210550" y="1201738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256463" y="3071813"/>
            <a:ext cx="876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Shriveled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8189913" y="370522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670550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292600" y="37242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814513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876300" y="369570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Plant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914525" y="5862638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Turgid (normal)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8085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Flaccid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1199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err="1"/>
              <a:t>Plasmolyzed</a:t>
            </a:r>
            <a:endParaRPr kumimoji="0" lang="en-US" sz="1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348580" y="3431268"/>
            <a:ext cx="2385220" cy="28933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39214" y="3366861"/>
            <a:ext cx="2569824" cy="28933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1216" y="4416269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15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5763"/>
            <a:ext cx="8535987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dirty="0" smtClean="0">
                <a:solidFill>
                  <a:schemeClr val="tx1"/>
                </a:solidFill>
              </a:rPr>
              <a:t>LE 7-13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35013" y="6921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Animal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06638" y="3082925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Lysed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9721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38625" y="1200150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0706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806950" y="30797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Normal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773238" y="415925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Hypotonic solution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413250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Isotonic solution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4825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Hypertonic solution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210550" y="1201738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256463" y="3071813"/>
            <a:ext cx="876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Shriveled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8189913" y="370522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670550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292600" y="37242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814513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876300" y="369570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Plant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914525" y="5862638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Turgid (normal)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8085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Flaccid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1199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err="1"/>
              <a:t>Plasmolyzed</a:t>
            </a:r>
            <a:endParaRPr kumimoji="0" lang="en-US" sz="1400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239214" y="3366861"/>
            <a:ext cx="2569824" cy="28933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60092" y="435186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95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5763"/>
            <a:ext cx="8535987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dirty="0" smtClean="0">
                <a:solidFill>
                  <a:schemeClr val="tx1"/>
                </a:solidFill>
              </a:rPr>
              <a:t>LE 7-13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35013" y="6921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Animal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06638" y="3082925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Lysed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9721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38625" y="1200150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07063" y="11969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806950" y="307975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Normal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773238" y="415925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Hypotonic solution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413250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Isotonic solution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854825" y="412750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Hypertonic solution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210550" y="1201738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256463" y="3071813"/>
            <a:ext cx="876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Shriveled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8189913" y="370522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670550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292600" y="3724275"/>
            <a:ext cx="3937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814513" y="3719513"/>
            <a:ext cx="3937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876300" y="3695700"/>
            <a:ext cx="723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Plant</a:t>
            </a:r>
          </a:p>
          <a:p>
            <a:pPr>
              <a:lnSpc>
                <a:spcPct val="90000"/>
              </a:lnSpc>
            </a:pPr>
            <a:r>
              <a:rPr kumimoji="0" lang="en-US" sz="1400" b="1"/>
              <a:t>cell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914525" y="5862638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Turgid (normal)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48085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/>
              <a:t>Flaccid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119938" y="5859463"/>
            <a:ext cx="1689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en-US" sz="1400" b="1" dirty="0" err="1"/>
              <a:t>Plasmolyzed</a:t>
            </a:r>
            <a:endParaRPr kumimoji="0"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3967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60425"/>
          </a:xfrm>
        </p:spPr>
        <p:txBody>
          <a:bodyPr/>
          <a:lstStyle/>
          <a:p>
            <a:pPr marL="57150" indent="6350" eaLnBrk="1" hangingPunct="1"/>
            <a:r>
              <a:rPr lang="en-US" dirty="0" smtClean="0"/>
              <a:t>Facilitated Diffusion</a:t>
            </a:r>
            <a:endParaRPr lang="en-US" sz="9600" dirty="0" smtClean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311162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</a:t>
            </a:r>
            <a:r>
              <a:rPr lang="en-US" sz="2800" b="1" dirty="0" smtClean="0"/>
              <a:t>facilitated diffusion</a:t>
            </a:r>
            <a:r>
              <a:rPr lang="en-US" sz="2800" dirty="0" smtClean="0"/>
              <a:t>, transport proteins aid movement of molecules across the plasma membrane</a:t>
            </a:r>
          </a:p>
          <a:p>
            <a:pPr lvl="1" eaLnBrk="1" hangingPunct="1"/>
            <a:r>
              <a:rPr lang="en-US" sz="2600" dirty="0" smtClean="0"/>
              <a:t>This increases the rate of transport.</a:t>
            </a:r>
          </a:p>
          <a:p>
            <a:pPr lvl="1" eaLnBrk="1" hangingPunct="1"/>
            <a:r>
              <a:rPr lang="en-US" sz="2600" dirty="0" smtClean="0"/>
              <a:t>This is considered </a:t>
            </a:r>
            <a:r>
              <a:rPr lang="en-US" sz="2600" u="sng" dirty="0" smtClean="0"/>
              <a:t>passive transport </a:t>
            </a:r>
            <a:r>
              <a:rPr lang="en-US" sz="2600" dirty="0" smtClean="0"/>
              <a:t>because no energy is used.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07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31913"/>
            <a:ext cx="8535987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55663" y="1603375"/>
            <a:ext cx="22669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800" b="1"/>
              <a:t>EXTRACELLULAR</a:t>
            </a:r>
          </a:p>
          <a:p>
            <a:r>
              <a:rPr kumimoji="0" lang="en-US" sz="1800" b="1"/>
              <a:t>FLUID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820863" y="4235450"/>
            <a:ext cx="18764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800" b="1"/>
              <a:t>Channel protein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16538" y="4227513"/>
            <a:ext cx="7667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800" b="1"/>
              <a:t>Solute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231063" y="4572000"/>
            <a:ext cx="15303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800" b="1"/>
              <a:t>CYTOPLASM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3603625" y="3914775"/>
            <a:ext cx="57785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4711700" y="4378325"/>
            <a:ext cx="561975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4798" y="66902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None/>
              <a:defRPr sz="5500">
                <a:solidFill>
                  <a:srgbClr val="99006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914400" indent="-4492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Channel proteins provide corridors that allow a specific molecule or ion to cross the membrane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55725"/>
            <a:ext cx="8535987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52500" y="4179888"/>
            <a:ext cx="18764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800" b="1"/>
              <a:t>Carrier protein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473825" y="4259263"/>
            <a:ext cx="7667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800" b="1"/>
              <a:t>Solute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2573338" y="3860800"/>
            <a:ext cx="482600" cy="439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5862638" y="4402138"/>
            <a:ext cx="550862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32864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None/>
              <a:defRPr sz="5500">
                <a:solidFill>
                  <a:srgbClr val="990066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914400" indent="-4492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Carrier proteins undergo a subtle change in shape that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translocates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the solute-binding site across the membrane</a:t>
            </a:r>
            <a:endParaRPr lang="en-US" sz="5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Active Transport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85761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Active transport </a:t>
            </a:r>
            <a:r>
              <a:rPr lang="en-US" sz="2800" dirty="0" smtClean="0"/>
              <a:t>moves substances </a:t>
            </a:r>
            <a:r>
              <a:rPr lang="en-US" sz="2800" u="sng" dirty="0" smtClean="0"/>
              <a:t>against</a:t>
            </a:r>
            <a:r>
              <a:rPr lang="en-US" sz="2800" dirty="0" smtClean="0"/>
              <a:t> their concentration gradient</a:t>
            </a:r>
          </a:p>
          <a:p>
            <a:pPr eaLnBrk="1" hangingPunct="1"/>
            <a:r>
              <a:rPr lang="en-US" sz="2800" dirty="0" smtClean="0"/>
              <a:t>Active transport </a:t>
            </a:r>
            <a:r>
              <a:rPr lang="en-US" sz="2800" u="sng" dirty="0" smtClean="0"/>
              <a:t>requires energy</a:t>
            </a:r>
            <a:r>
              <a:rPr lang="en-US" sz="2800" dirty="0" smtClean="0"/>
              <a:t>, usually in the form of </a:t>
            </a:r>
            <a:r>
              <a:rPr lang="en-US" sz="2800" b="1" dirty="0" smtClean="0"/>
              <a:t>ATP</a:t>
            </a:r>
          </a:p>
          <a:p>
            <a:pPr lvl="1" eaLnBrk="1" hangingPunct="1"/>
            <a:r>
              <a:rPr lang="en-US" sz="2600" b="1" dirty="0" smtClean="0"/>
              <a:t>ATP</a:t>
            </a:r>
            <a:r>
              <a:rPr lang="en-US" sz="2600" dirty="0" smtClean="0"/>
              <a:t> is the smallest, most basic energy-containing molecule that cells use.</a:t>
            </a:r>
            <a:endParaRPr lang="en-US" sz="2600" b="1" dirty="0" smtClean="0"/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Active transport is performed by specific proteins embedded in the membranes</a:t>
            </a:r>
          </a:p>
          <a:p>
            <a:pPr lvl="1" eaLnBrk="1" hangingPunct="1">
              <a:buFont typeface="Times New Roman" pitchFamily="18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Neurons</a:t>
            </a:r>
            <a:endParaRPr lang="en-US" dirty="0"/>
          </a:p>
        </p:txBody>
      </p:sp>
      <p:pic>
        <p:nvPicPr>
          <p:cNvPr id="1026" name="Picture 2" descr="http://1.bp.blogspot.com/_v2GFIISzHOU/SAfQ5O3b70I/AAAAAAAAAMk/WB8df4hK0yo/s400/Myelin%2BShea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2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594" y="381000"/>
            <a:ext cx="8534400" cy="507831"/>
          </a:xfrm>
        </p:spPr>
        <p:txBody>
          <a:bodyPr/>
          <a:lstStyle/>
          <a:p>
            <a:pPr marL="0" indent="6350" eaLnBrk="1" hangingPunct="1"/>
            <a:r>
              <a:rPr lang="en-US" dirty="0" smtClean="0"/>
              <a:t>Fluid Mosaic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354096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700" dirty="0" smtClean="0"/>
              <a:t>The plasma membrane is primarily made of </a:t>
            </a:r>
            <a:r>
              <a:rPr lang="en-US" sz="2700" u="sng" dirty="0" smtClean="0"/>
              <a:t>phospholipids</a:t>
            </a:r>
            <a:r>
              <a:rPr lang="en-US" sz="2700" dirty="0" smtClean="0"/>
              <a:t>.</a:t>
            </a:r>
          </a:p>
          <a:p>
            <a:pPr eaLnBrk="1" hangingPunct="1"/>
            <a:r>
              <a:rPr lang="en-US" sz="2700" dirty="0" smtClean="0"/>
              <a:t>Phospholipids contain both hydrophobic (water-hating) and hydrophilic (water-loving) regions</a:t>
            </a:r>
          </a:p>
          <a:p>
            <a:pPr eaLnBrk="1" hangingPunct="1"/>
            <a:r>
              <a:rPr lang="en-US" sz="2700" dirty="0" smtClean="0"/>
              <a:t>The </a:t>
            </a:r>
            <a:r>
              <a:rPr lang="en-US" sz="2700" b="1" dirty="0" smtClean="0"/>
              <a:t>fluid mosaic model </a:t>
            </a:r>
            <a:r>
              <a:rPr lang="en-US" sz="2700" dirty="0" smtClean="0"/>
              <a:t>states that a membrane is constantly moving with a mixture of proteins embedded in it</a:t>
            </a:r>
          </a:p>
        </p:txBody>
      </p:sp>
      <p:pic>
        <p:nvPicPr>
          <p:cNvPr id="4" name="Picture 4" descr="E:\LESSON OVRVW batch 2\art\BIO10NAE_03_07_03_005_LRIM_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597400"/>
            <a:ext cx="9142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82575"/>
            <a:ext cx="8535987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7-16</a:t>
            </a:r>
            <a:endParaRPr lang="en-US" sz="150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3701" y="2470150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 smtClean="0"/>
              <a:t>Na</a:t>
            </a:r>
            <a:r>
              <a:rPr kumimoji="0" lang="en-US" sz="1300" b="1" baseline="30000" dirty="0"/>
              <a:t>+</a:t>
            </a:r>
            <a:r>
              <a:rPr kumimoji="0" lang="en-US" sz="1300" b="1" dirty="0"/>
              <a:t> bonds to</a:t>
            </a:r>
          </a:p>
          <a:p>
            <a:r>
              <a:rPr kumimoji="0" lang="en-US" sz="1300" b="1" dirty="0"/>
              <a:t>the sodium-potassium pump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69913" y="2184400"/>
            <a:ext cx="9921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CYTOPLASM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2413" y="2092325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085975" y="1978025"/>
            <a:ext cx="738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[Na</a:t>
            </a:r>
            <a:r>
              <a:rPr kumimoji="0" lang="en-US" sz="1100" b="1" baseline="30000"/>
              <a:t>+</a:t>
            </a:r>
            <a:r>
              <a:rPr kumimoji="0" lang="en-US" sz="1100" b="1"/>
              <a:t>] low</a:t>
            </a:r>
          </a:p>
          <a:p>
            <a:pPr>
              <a:lnSpc>
                <a:spcPct val="110000"/>
              </a:lnSpc>
            </a:pPr>
            <a:r>
              <a:rPr kumimoji="0" lang="en-US" sz="1100" b="1"/>
              <a:t>[K</a:t>
            </a:r>
            <a:r>
              <a:rPr kumimoji="0" lang="en-US" sz="1100" b="1" baseline="30000"/>
              <a:t>+</a:t>
            </a:r>
            <a:r>
              <a:rPr kumimoji="0" lang="en-US" sz="1100" b="1"/>
              <a:t>] high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371600" y="1331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03350" y="9953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7850" y="374650"/>
            <a:ext cx="13985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EXTRACELLULAR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FLUID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970088" y="412750"/>
            <a:ext cx="738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[Na</a:t>
            </a:r>
            <a:r>
              <a:rPr kumimoji="0" lang="en-US" sz="1200" b="1" baseline="30000"/>
              <a:t>+</a:t>
            </a:r>
            <a:r>
              <a:rPr kumimoji="0" lang="en-US" sz="1200" b="1"/>
              <a:t>] high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[K</a:t>
            </a:r>
            <a:r>
              <a:rPr kumimoji="0" lang="en-US" sz="1200" b="1" baseline="30000"/>
              <a:t>+</a:t>
            </a:r>
            <a:r>
              <a:rPr kumimoji="0" lang="en-US" sz="1200" b="1"/>
              <a:t>] low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06900" y="9572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354513" y="1287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313238" y="16144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337175" y="19510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ATP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930775" y="224790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ADP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910138" y="2028825"/>
            <a:ext cx="1444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514725" y="2465388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/>
              <a:t>      </a:t>
            </a:r>
            <a:r>
              <a:rPr kumimoji="0" lang="en-US" sz="1300" b="1" dirty="0" smtClean="0"/>
              <a:t>ATP is broken down into</a:t>
            </a:r>
          </a:p>
          <a:p>
            <a:pPr>
              <a:lnSpc>
                <a:spcPct val="110000"/>
              </a:lnSpc>
            </a:pPr>
            <a:r>
              <a:rPr kumimoji="0" lang="en-US" sz="1300" b="1" dirty="0" smtClean="0"/>
              <a:t> ADP + P, generating energy.</a:t>
            </a:r>
            <a:endParaRPr kumimoji="0" lang="en-US" sz="1300" b="1" dirty="0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8056563" y="398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691438" y="5572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623175" y="93345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 rot="-388437">
            <a:off x="1639888" y="36782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546850" y="246221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phosphorus causes the</a:t>
            </a:r>
          </a:p>
          <a:p>
            <a:r>
              <a:rPr kumimoji="0" lang="en-US" sz="1300" b="1" dirty="0" smtClean="0"/>
              <a:t> protein to change shape, </a:t>
            </a:r>
          </a:p>
          <a:p>
            <a:r>
              <a:rPr kumimoji="0" lang="en-US" sz="1300" b="1" dirty="0" smtClean="0"/>
              <a:t>releasing the sodium to the</a:t>
            </a:r>
          </a:p>
          <a:p>
            <a:r>
              <a:rPr kumimoji="0" lang="en-US" sz="1300" b="1" dirty="0" smtClean="0"/>
              <a:t>Outside of the cell.</a:t>
            </a:r>
            <a:endParaRPr kumimoji="0" lang="en-US" sz="1300" b="1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937500" y="208915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484188" y="558006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Potassium from outside the</a:t>
            </a:r>
          </a:p>
          <a:p>
            <a:r>
              <a:rPr kumimoji="0" lang="en-US" sz="1300" b="1" dirty="0" smtClean="0"/>
              <a:t> cell bonds to the protein pump,</a:t>
            </a:r>
          </a:p>
          <a:p>
            <a:r>
              <a:rPr kumimoji="0" lang="en-US" sz="1300" b="1" dirty="0"/>
              <a:t>c</a:t>
            </a:r>
            <a:r>
              <a:rPr kumimoji="0" lang="en-US" sz="1300" b="1" dirty="0" smtClean="0"/>
              <a:t>ausing the phosphorus to be</a:t>
            </a:r>
          </a:p>
          <a:p>
            <a:r>
              <a:rPr kumimoji="0" lang="en-US" sz="1300" b="1" dirty="0" smtClean="0"/>
              <a:t> removed.</a:t>
            </a:r>
            <a:endParaRPr kumimoji="0" lang="en-US" sz="1300" b="1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970088" y="51435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449513" y="52959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522663" y="5576888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potassium is released </a:t>
            </a:r>
          </a:p>
          <a:p>
            <a:r>
              <a:rPr kumimoji="0" lang="en-US" sz="1300" b="1" dirty="0" smtClean="0"/>
              <a:t>to the inside of the cell and</a:t>
            </a:r>
          </a:p>
          <a:p>
            <a:r>
              <a:rPr kumimoji="0" lang="en-US" sz="1300" b="1" dirty="0" smtClean="0"/>
              <a:t>the protein returns to its </a:t>
            </a:r>
          </a:p>
          <a:p>
            <a:r>
              <a:rPr kumimoji="0" lang="en-US" sz="1300" b="1" dirty="0" smtClean="0"/>
              <a:t>original shape.</a:t>
            </a:r>
            <a:endParaRPr kumimoji="0" lang="en-US" sz="1300" b="1" dirty="0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6529388" y="5575300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protein is now</a:t>
            </a:r>
          </a:p>
          <a:p>
            <a:r>
              <a:rPr kumimoji="0" lang="en-US" sz="1300" b="1" dirty="0" smtClean="0"/>
              <a:t> ready to repeat the process.</a:t>
            </a:r>
            <a:endParaRPr kumimoji="0" lang="en-US" sz="1300" b="1" dirty="0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 rot="-388437">
            <a:off x="1668463" y="45323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 rot="-388437">
            <a:off x="4700588" y="42433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 rot="-388437">
            <a:off x="4786313" y="46466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 rot="-388437">
            <a:off x="7593013" y="47990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 rot="-388437">
            <a:off x="7535863" y="5268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3" name="Rectangle 2"/>
          <p:cNvSpPr/>
          <p:nvPr/>
        </p:nvSpPr>
        <p:spPr bwMode="auto">
          <a:xfrm>
            <a:off x="3514725" y="228600"/>
            <a:ext cx="2303463" cy="28289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546850" y="305593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58987" y="3194067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357562" y="3286900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81762" y="2909092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1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82575"/>
            <a:ext cx="8535987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7-16</a:t>
            </a:r>
            <a:endParaRPr lang="en-US" sz="150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3701" y="2470150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 smtClean="0"/>
              <a:t>Na</a:t>
            </a:r>
            <a:r>
              <a:rPr kumimoji="0" lang="en-US" sz="1300" b="1" baseline="30000" dirty="0"/>
              <a:t>+</a:t>
            </a:r>
            <a:r>
              <a:rPr kumimoji="0" lang="en-US" sz="1300" b="1" dirty="0"/>
              <a:t> bonds to</a:t>
            </a:r>
          </a:p>
          <a:p>
            <a:r>
              <a:rPr kumimoji="0" lang="en-US" sz="1300" b="1" dirty="0"/>
              <a:t>the sodium-potassium pump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69913" y="2184400"/>
            <a:ext cx="9921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CYTOPLASM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2413" y="2092325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085975" y="1978025"/>
            <a:ext cx="738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[Na</a:t>
            </a:r>
            <a:r>
              <a:rPr kumimoji="0" lang="en-US" sz="1100" b="1" baseline="30000"/>
              <a:t>+</a:t>
            </a:r>
            <a:r>
              <a:rPr kumimoji="0" lang="en-US" sz="1100" b="1"/>
              <a:t>] low</a:t>
            </a:r>
          </a:p>
          <a:p>
            <a:pPr>
              <a:lnSpc>
                <a:spcPct val="110000"/>
              </a:lnSpc>
            </a:pPr>
            <a:r>
              <a:rPr kumimoji="0" lang="en-US" sz="1100" b="1"/>
              <a:t>[K</a:t>
            </a:r>
            <a:r>
              <a:rPr kumimoji="0" lang="en-US" sz="1100" b="1" baseline="30000"/>
              <a:t>+</a:t>
            </a:r>
            <a:r>
              <a:rPr kumimoji="0" lang="en-US" sz="1100" b="1"/>
              <a:t>] high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371600" y="1331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03350" y="9953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7850" y="374650"/>
            <a:ext cx="13985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EXTRACELLULAR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FLUID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970088" y="412750"/>
            <a:ext cx="738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[Na</a:t>
            </a:r>
            <a:r>
              <a:rPr kumimoji="0" lang="en-US" sz="1200" b="1" baseline="30000"/>
              <a:t>+</a:t>
            </a:r>
            <a:r>
              <a:rPr kumimoji="0" lang="en-US" sz="1200" b="1"/>
              <a:t>] high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[K</a:t>
            </a:r>
            <a:r>
              <a:rPr kumimoji="0" lang="en-US" sz="1200" b="1" baseline="30000"/>
              <a:t>+</a:t>
            </a:r>
            <a:r>
              <a:rPr kumimoji="0" lang="en-US" sz="1200" b="1"/>
              <a:t>] low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06900" y="9572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354513" y="1287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313238" y="16144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337175" y="19510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ATP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930775" y="224790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ADP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910138" y="2028825"/>
            <a:ext cx="1444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514725" y="2465388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/>
              <a:t>      </a:t>
            </a:r>
            <a:r>
              <a:rPr kumimoji="0" lang="en-US" sz="1300" b="1" dirty="0" smtClean="0"/>
              <a:t>ATP is broken down into</a:t>
            </a:r>
          </a:p>
          <a:p>
            <a:pPr>
              <a:lnSpc>
                <a:spcPct val="110000"/>
              </a:lnSpc>
            </a:pPr>
            <a:r>
              <a:rPr kumimoji="0" lang="en-US" sz="1300" b="1" dirty="0" smtClean="0"/>
              <a:t> ADP + P, generating energy.</a:t>
            </a:r>
            <a:endParaRPr kumimoji="0" lang="en-US" sz="1300" b="1" dirty="0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8056563" y="398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691438" y="5572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623175" y="93345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 rot="-388437">
            <a:off x="1639888" y="36782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546850" y="246221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phosphorus causes the</a:t>
            </a:r>
          </a:p>
          <a:p>
            <a:r>
              <a:rPr kumimoji="0" lang="en-US" sz="1300" b="1" dirty="0" smtClean="0"/>
              <a:t> protein to change shape, </a:t>
            </a:r>
          </a:p>
          <a:p>
            <a:r>
              <a:rPr kumimoji="0" lang="en-US" sz="1300" b="1" dirty="0" smtClean="0"/>
              <a:t>releasing the sodium to the</a:t>
            </a:r>
          </a:p>
          <a:p>
            <a:r>
              <a:rPr kumimoji="0" lang="en-US" sz="1300" b="1" dirty="0" smtClean="0"/>
              <a:t>Outside of the cell.</a:t>
            </a:r>
            <a:endParaRPr kumimoji="0" lang="en-US" sz="1300" b="1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937500" y="208915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484188" y="558006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Potassium from outside the</a:t>
            </a:r>
          </a:p>
          <a:p>
            <a:r>
              <a:rPr kumimoji="0" lang="en-US" sz="1300" b="1" dirty="0" smtClean="0"/>
              <a:t> cell bonds to the protein pump,</a:t>
            </a:r>
          </a:p>
          <a:p>
            <a:r>
              <a:rPr kumimoji="0" lang="en-US" sz="1300" b="1" dirty="0"/>
              <a:t>c</a:t>
            </a:r>
            <a:r>
              <a:rPr kumimoji="0" lang="en-US" sz="1300" b="1" dirty="0" smtClean="0"/>
              <a:t>ausing the phosphorus to be</a:t>
            </a:r>
          </a:p>
          <a:p>
            <a:r>
              <a:rPr kumimoji="0" lang="en-US" sz="1300" b="1" dirty="0" smtClean="0"/>
              <a:t> removed.</a:t>
            </a:r>
            <a:endParaRPr kumimoji="0" lang="en-US" sz="1300" b="1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970088" y="51435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449513" y="52959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522663" y="5576888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potassium is released </a:t>
            </a:r>
          </a:p>
          <a:p>
            <a:r>
              <a:rPr kumimoji="0" lang="en-US" sz="1300" b="1" dirty="0" smtClean="0"/>
              <a:t>to the inside of the cell and</a:t>
            </a:r>
          </a:p>
          <a:p>
            <a:r>
              <a:rPr kumimoji="0" lang="en-US" sz="1300" b="1" dirty="0" smtClean="0"/>
              <a:t>the protein returns to its </a:t>
            </a:r>
          </a:p>
          <a:p>
            <a:r>
              <a:rPr kumimoji="0" lang="en-US" sz="1300" b="1" dirty="0" smtClean="0"/>
              <a:t>original shape.</a:t>
            </a:r>
            <a:endParaRPr kumimoji="0" lang="en-US" sz="1300" b="1" dirty="0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6529388" y="5575300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protein is now</a:t>
            </a:r>
          </a:p>
          <a:p>
            <a:r>
              <a:rPr kumimoji="0" lang="en-US" sz="1300" b="1" dirty="0" smtClean="0"/>
              <a:t> ready to repeat the process.</a:t>
            </a:r>
            <a:endParaRPr kumimoji="0" lang="en-US" sz="1300" b="1" dirty="0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 rot="-388437">
            <a:off x="1668463" y="45323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 rot="-388437">
            <a:off x="4700588" y="42433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 rot="-388437">
            <a:off x="4786313" y="46466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 rot="-388437">
            <a:off x="7593013" y="47990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 rot="-388437">
            <a:off x="7535863" y="5268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37" name="Rectangle 36"/>
          <p:cNvSpPr/>
          <p:nvPr/>
        </p:nvSpPr>
        <p:spPr bwMode="auto">
          <a:xfrm>
            <a:off x="6546850" y="305593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58987" y="3194067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357562" y="3286900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81762" y="2909092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82575"/>
            <a:ext cx="8535987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7-16</a:t>
            </a:r>
            <a:endParaRPr lang="en-US" sz="150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3701" y="2470150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 smtClean="0"/>
              <a:t>Na</a:t>
            </a:r>
            <a:r>
              <a:rPr kumimoji="0" lang="en-US" sz="1300" b="1" baseline="30000" dirty="0"/>
              <a:t>+</a:t>
            </a:r>
            <a:r>
              <a:rPr kumimoji="0" lang="en-US" sz="1300" b="1" dirty="0"/>
              <a:t> bonds to</a:t>
            </a:r>
          </a:p>
          <a:p>
            <a:r>
              <a:rPr kumimoji="0" lang="en-US" sz="1300" b="1" dirty="0"/>
              <a:t>the sodium-potassium pump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69913" y="2184400"/>
            <a:ext cx="9921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CYTOPLASM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2413" y="2092325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085975" y="1978025"/>
            <a:ext cx="738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[Na</a:t>
            </a:r>
            <a:r>
              <a:rPr kumimoji="0" lang="en-US" sz="1100" b="1" baseline="30000"/>
              <a:t>+</a:t>
            </a:r>
            <a:r>
              <a:rPr kumimoji="0" lang="en-US" sz="1100" b="1"/>
              <a:t>] low</a:t>
            </a:r>
          </a:p>
          <a:p>
            <a:pPr>
              <a:lnSpc>
                <a:spcPct val="110000"/>
              </a:lnSpc>
            </a:pPr>
            <a:r>
              <a:rPr kumimoji="0" lang="en-US" sz="1100" b="1"/>
              <a:t>[K</a:t>
            </a:r>
            <a:r>
              <a:rPr kumimoji="0" lang="en-US" sz="1100" b="1" baseline="30000"/>
              <a:t>+</a:t>
            </a:r>
            <a:r>
              <a:rPr kumimoji="0" lang="en-US" sz="1100" b="1"/>
              <a:t>] high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371600" y="1331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03350" y="9953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7850" y="374650"/>
            <a:ext cx="13985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EXTRACELLULAR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FLUID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970088" y="412750"/>
            <a:ext cx="738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[Na</a:t>
            </a:r>
            <a:r>
              <a:rPr kumimoji="0" lang="en-US" sz="1200" b="1" baseline="30000"/>
              <a:t>+</a:t>
            </a:r>
            <a:r>
              <a:rPr kumimoji="0" lang="en-US" sz="1200" b="1"/>
              <a:t>] high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[K</a:t>
            </a:r>
            <a:r>
              <a:rPr kumimoji="0" lang="en-US" sz="1200" b="1" baseline="30000"/>
              <a:t>+</a:t>
            </a:r>
            <a:r>
              <a:rPr kumimoji="0" lang="en-US" sz="1200" b="1"/>
              <a:t>] low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06900" y="9572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354513" y="1287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313238" y="16144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337175" y="19510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ATP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930775" y="224790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ADP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910138" y="2028825"/>
            <a:ext cx="1444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514725" y="2465388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/>
              <a:t>      </a:t>
            </a:r>
            <a:r>
              <a:rPr kumimoji="0" lang="en-US" sz="1300" b="1" dirty="0" smtClean="0"/>
              <a:t>ATP is broken down into</a:t>
            </a:r>
          </a:p>
          <a:p>
            <a:pPr>
              <a:lnSpc>
                <a:spcPct val="110000"/>
              </a:lnSpc>
            </a:pPr>
            <a:r>
              <a:rPr kumimoji="0" lang="en-US" sz="1300" b="1" dirty="0" smtClean="0"/>
              <a:t> ADP + P, generating energy.</a:t>
            </a:r>
            <a:endParaRPr kumimoji="0" lang="en-US" sz="1300" b="1" dirty="0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8056563" y="398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691438" y="5572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623175" y="93345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 rot="-388437">
            <a:off x="1639888" y="36782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546850" y="246221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phosphorus causes the</a:t>
            </a:r>
          </a:p>
          <a:p>
            <a:r>
              <a:rPr kumimoji="0" lang="en-US" sz="1300" b="1" dirty="0" smtClean="0"/>
              <a:t> protein to change shape, </a:t>
            </a:r>
          </a:p>
          <a:p>
            <a:r>
              <a:rPr kumimoji="0" lang="en-US" sz="1300" b="1" dirty="0" smtClean="0"/>
              <a:t>releasing the sodium to the</a:t>
            </a:r>
          </a:p>
          <a:p>
            <a:r>
              <a:rPr kumimoji="0" lang="en-US" sz="1300" b="1" dirty="0" smtClean="0"/>
              <a:t>Outside of the cell.</a:t>
            </a:r>
            <a:endParaRPr kumimoji="0" lang="en-US" sz="1300" b="1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937500" y="208915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484188" y="558006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Potassium from outside the</a:t>
            </a:r>
          </a:p>
          <a:p>
            <a:r>
              <a:rPr kumimoji="0" lang="en-US" sz="1300" b="1" dirty="0" smtClean="0"/>
              <a:t> cell bonds to the protein pump,</a:t>
            </a:r>
          </a:p>
          <a:p>
            <a:r>
              <a:rPr kumimoji="0" lang="en-US" sz="1300" b="1" dirty="0"/>
              <a:t>c</a:t>
            </a:r>
            <a:r>
              <a:rPr kumimoji="0" lang="en-US" sz="1300" b="1" dirty="0" smtClean="0"/>
              <a:t>ausing the phosphorus to be</a:t>
            </a:r>
          </a:p>
          <a:p>
            <a:r>
              <a:rPr kumimoji="0" lang="en-US" sz="1300" b="1" dirty="0" smtClean="0"/>
              <a:t> removed.</a:t>
            </a:r>
            <a:endParaRPr kumimoji="0" lang="en-US" sz="1300" b="1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970088" y="51435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449513" y="52959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522663" y="5576888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potassium is released </a:t>
            </a:r>
          </a:p>
          <a:p>
            <a:r>
              <a:rPr kumimoji="0" lang="en-US" sz="1300" b="1" dirty="0" smtClean="0"/>
              <a:t>to the inside of the cell and</a:t>
            </a:r>
          </a:p>
          <a:p>
            <a:r>
              <a:rPr kumimoji="0" lang="en-US" sz="1300" b="1" dirty="0" smtClean="0"/>
              <a:t>the protein returns to its </a:t>
            </a:r>
          </a:p>
          <a:p>
            <a:r>
              <a:rPr kumimoji="0" lang="en-US" sz="1300" b="1" dirty="0" smtClean="0"/>
              <a:t>original shape.</a:t>
            </a:r>
            <a:endParaRPr kumimoji="0" lang="en-US" sz="1300" b="1" dirty="0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6529388" y="5575300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protein is now</a:t>
            </a:r>
          </a:p>
          <a:p>
            <a:r>
              <a:rPr kumimoji="0" lang="en-US" sz="1300" b="1" dirty="0" smtClean="0"/>
              <a:t> ready to repeat the process.</a:t>
            </a:r>
            <a:endParaRPr kumimoji="0" lang="en-US" sz="1300" b="1" dirty="0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 rot="-388437">
            <a:off x="1668463" y="45323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 rot="-388437">
            <a:off x="4700588" y="42433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 rot="-388437">
            <a:off x="4786313" y="46466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 rot="-388437">
            <a:off x="7593013" y="47990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 rot="-388437">
            <a:off x="7535863" y="5268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38" name="Rectangle 37"/>
          <p:cNvSpPr/>
          <p:nvPr/>
        </p:nvSpPr>
        <p:spPr bwMode="auto">
          <a:xfrm>
            <a:off x="358987" y="3194067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357562" y="3286900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81762" y="2909092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82575"/>
            <a:ext cx="8535987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7-16</a:t>
            </a:r>
            <a:endParaRPr lang="en-US" sz="150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3701" y="2470150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 smtClean="0"/>
              <a:t>Na</a:t>
            </a:r>
            <a:r>
              <a:rPr kumimoji="0" lang="en-US" sz="1300" b="1" baseline="30000" dirty="0"/>
              <a:t>+</a:t>
            </a:r>
            <a:r>
              <a:rPr kumimoji="0" lang="en-US" sz="1300" b="1" dirty="0"/>
              <a:t> bonds to</a:t>
            </a:r>
          </a:p>
          <a:p>
            <a:r>
              <a:rPr kumimoji="0" lang="en-US" sz="1300" b="1" dirty="0"/>
              <a:t>the sodium-potassium pump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69913" y="2184400"/>
            <a:ext cx="9921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CYTOPLASM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2413" y="2092325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085975" y="1978025"/>
            <a:ext cx="738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[Na</a:t>
            </a:r>
            <a:r>
              <a:rPr kumimoji="0" lang="en-US" sz="1100" b="1" baseline="30000"/>
              <a:t>+</a:t>
            </a:r>
            <a:r>
              <a:rPr kumimoji="0" lang="en-US" sz="1100" b="1"/>
              <a:t>] low</a:t>
            </a:r>
          </a:p>
          <a:p>
            <a:pPr>
              <a:lnSpc>
                <a:spcPct val="110000"/>
              </a:lnSpc>
            </a:pPr>
            <a:r>
              <a:rPr kumimoji="0" lang="en-US" sz="1100" b="1"/>
              <a:t>[K</a:t>
            </a:r>
            <a:r>
              <a:rPr kumimoji="0" lang="en-US" sz="1100" b="1" baseline="30000"/>
              <a:t>+</a:t>
            </a:r>
            <a:r>
              <a:rPr kumimoji="0" lang="en-US" sz="1100" b="1"/>
              <a:t>] high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371600" y="1331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03350" y="9953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7850" y="374650"/>
            <a:ext cx="13985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EXTRACELLULAR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FLUID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970088" y="412750"/>
            <a:ext cx="738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[Na</a:t>
            </a:r>
            <a:r>
              <a:rPr kumimoji="0" lang="en-US" sz="1200" b="1" baseline="30000"/>
              <a:t>+</a:t>
            </a:r>
            <a:r>
              <a:rPr kumimoji="0" lang="en-US" sz="1200" b="1"/>
              <a:t>] high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[K</a:t>
            </a:r>
            <a:r>
              <a:rPr kumimoji="0" lang="en-US" sz="1200" b="1" baseline="30000"/>
              <a:t>+</a:t>
            </a:r>
            <a:r>
              <a:rPr kumimoji="0" lang="en-US" sz="1200" b="1"/>
              <a:t>] low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06900" y="9572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354513" y="1287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313238" y="16144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337175" y="19510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ATP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930775" y="224790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ADP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910138" y="2028825"/>
            <a:ext cx="1444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514725" y="2465388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/>
              <a:t>      </a:t>
            </a:r>
            <a:r>
              <a:rPr kumimoji="0" lang="en-US" sz="1300" b="1" dirty="0" smtClean="0"/>
              <a:t>ATP is broken down into</a:t>
            </a:r>
          </a:p>
          <a:p>
            <a:pPr>
              <a:lnSpc>
                <a:spcPct val="110000"/>
              </a:lnSpc>
            </a:pPr>
            <a:r>
              <a:rPr kumimoji="0" lang="en-US" sz="1300" b="1" dirty="0" smtClean="0"/>
              <a:t> ADP + P, generating energy.</a:t>
            </a:r>
            <a:endParaRPr kumimoji="0" lang="en-US" sz="1300" b="1" dirty="0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8056563" y="398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691438" y="5572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623175" y="93345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 rot="-388437">
            <a:off x="1639888" y="36782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546850" y="246221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phosphorus causes the</a:t>
            </a:r>
          </a:p>
          <a:p>
            <a:r>
              <a:rPr kumimoji="0" lang="en-US" sz="1300" b="1" dirty="0" smtClean="0"/>
              <a:t> protein to change shape, </a:t>
            </a:r>
          </a:p>
          <a:p>
            <a:r>
              <a:rPr kumimoji="0" lang="en-US" sz="1300" b="1" dirty="0" smtClean="0"/>
              <a:t>releasing the sodium to the</a:t>
            </a:r>
          </a:p>
          <a:p>
            <a:r>
              <a:rPr kumimoji="0" lang="en-US" sz="1300" b="1" dirty="0" smtClean="0"/>
              <a:t>Outside of the cell.</a:t>
            </a:r>
            <a:endParaRPr kumimoji="0" lang="en-US" sz="1300" b="1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937500" y="208915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484188" y="558006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Potassium from outside the</a:t>
            </a:r>
          </a:p>
          <a:p>
            <a:r>
              <a:rPr kumimoji="0" lang="en-US" sz="1300" b="1" dirty="0" smtClean="0"/>
              <a:t> cell bonds to the protein pump,</a:t>
            </a:r>
          </a:p>
          <a:p>
            <a:r>
              <a:rPr kumimoji="0" lang="en-US" sz="1300" b="1" dirty="0"/>
              <a:t>c</a:t>
            </a:r>
            <a:r>
              <a:rPr kumimoji="0" lang="en-US" sz="1300" b="1" dirty="0" smtClean="0"/>
              <a:t>ausing the phosphorus to be</a:t>
            </a:r>
          </a:p>
          <a:p>
            <a:r>
              <a:rPr kumimoji="0" lang="en-US" sz="1300" b="1" dirty="0" smtClean="0"/>
              <a:t> removed.</a:t>
            </a:r>
            <a:endParaRPr kumimoji="0" lang="en-US" sz="1300" b="1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970088" y="51435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449513" y="52959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522663" y="5576888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potassium is released </a:t>
            </a:r>
          </a:p>
          <a:p>
            <a:r>
              <a:rPr kumimoji="0" lang="en-US" sz="1300" b="1" dirty="0" smtClean="0"/>
              <a:t>to the inside of the cell and</a:t>
            </a:r>
          </a:p>
          <a:p>
            <a:r>
              <a:rPr kumimoji="0" lang="en-US" sz="1300" b="1" dirty="0" smtClean="0"/>
              <a:t>the protein returns to its </a:t>
            </a:r>
          </a:p>
          <a:p>
            <a:r>
              <a:rPr kumimoji="0" lang="en-US" sz="1300" b="1" dirty="0" smtClean="0"/>
              <a:t>original shape.</a:t>
            </a:r>
            <a:endParaRPr kumimoji="0" lang="en-US" sz="1300" b="1" dirty="0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6529388" y="5575300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protein is now</a:t>
            </a:r>
          </a:p>
          <a:p>
            <a:r>
              <a:rPr kumimoji="0" lang="en-US" sz="1300" b="1" dirty="0" smtClean="0"/>
              <a:t> ready to repeat the process.</a:t>
            </a:r>
            <a:endParaRPr kumimoji="0" lang="en-US" sz="1300" b="1" dirty="0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 rot="-388437">
            <a:off x="1668463" y="45323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 rot="-388437">
            <a:off x="4700588" y="42433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 rot="-388437">
            <a:off x="4786313" y="46466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 rot="-388437">
            <a:off x="7593013" y="47990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 rot="-388437">
            <a:off x="7535863" y="5268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39" name="Rectangle 38"/>
          <p:cNvSpPr/>
          <p:nvPr/>
        </p:nvSpPr>
        <p:spPr bwMode="auto">
          <a:xfrm>
            <a:off x="3357562" y="3286900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81762" y="2909092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82575"/>
            <a:ext cx="8535987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7-16</a:t>
            </a:r>
            <a:endParaRPr lang="en-US" sz="150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3701" y="2470150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 smtClean="0"/>
              <a:t>Na</a:t>
            </a:r>
            <a:r>
              <a:rPr kumimoji="0" lang="en-US" sz="1300" b="1" baseline="30000" dirty="0"/>
              <a:t>+</a:t>
            </a:r>
            <a:r>
              <a:rPr kumimoji="0" lang="en-US" sz="1300" b="1" dirty="0"/>
              <a:t> bonds to</a:t>
            </a:r>
          </a:p>
          <a:p>
            <a:r>
              <a:rPr kumimoji="0" lang="en-US" sz="1300" b="1" dirty="0"/>
              <a:t>the sodium-potassium pump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69913" y="2184400"/>
            <a:ext cx="9921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CYTOPLASM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2413" y="2092325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085975" y="1978025"/>
            <a:ext cx="738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[Na</a:t>
            </a:r>
            <a:r>
              <a:rPr kumimoji="0" lang="en-US" sz="1100" b="1" baseline="30000"/>
              <a:t>+</a:t>
            </a:r>
            <a:r>
              <a:rPr kumimoji="0" lang="en-US" sz="1100" b="1"/>
              <a:t>] low</a:t>
            </a:r>
          </a:p>
          <a:p>
            <a:pPr>
              <a:lnSpc>
                <a:spcPct val="110000"/>
              </a:lnSpc>
            </a:pPr>
            <a:r>
              <a:rPr kumimoji="0" lang="en-US" sz="1100" b="1"/>
              <a:t>[K</a:t>
            </a:r>
            <a:r>
              <a:rPr kumimoji="0" lang="en-US" sz="1100" b="1" baseline="30000"/>
              <a:t>+</a:t>
            </a:r>
            <a:r>
              <a:rPr kumimoji="0" lang="en-US" sz="1100" b="1"/>
              <a:t>] high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371600" y="1331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03350" y="9953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7850" y="374650"/>
            <a:ext cx="13985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EXTRACELLULAR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FLUID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970088" y="412750"/>
            <a:ext cx="738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[Na</a:t>
            </a:r>
            <a:r>
              <a:rPr kumimoji="0" lang="en-US" sz="1200" b="1" baseline="30000"/>
              <a:t>+</a:t>
            </a:r>
            <a:r>
              <a:rPr kumimoji="0" lang="en-US" sz="1200" b="1"/>
              <a:t>] high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[K</a:t>
            </a:r>
            <a:r>
              <a:rPr kumimoji="0" lang="en-US" sz="1200" b="1" baseline="30000"/>
              <a:t>+</a:t>
            </a:r>
            <a:r>
              <a:rPr kumimoji="0" lang="en-US" sz="1200" b="1"/>
              <a:t>] low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06900" y="9572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354513" y="1287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313238" y="16144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337175" y="19510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ATP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930775" y="224790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ADP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910138" y="2028825"/>
            <a:ext cx="1444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514725" y="2465388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/>
              <a:t>      </a:t>
            </a:r>
            <a:r>
              <a:rPr kumimoji="0" lang="en-US" sz="1300" b="1" dirty="0" smtClean="0"/>
              <a:t>ATP is broken down into</a:t>
            </a:r>
          </a:p>
          <a:p>
            <a:pPr>
              <a:lnSpc>
                <a:spcPct val="110000"/>
              </a:lnSpc>
            </a:pPr>
            <a:r>
              <a:rPr kumimoji="0" lang="en-US" sz="1300" b="1" dirty="0" smtClean="0"/>
              <a:t> ADP + P, generating energy.</a:t>
            </a:r>
            <a:endParaRPr kumimoji="0" lang="en-US" sz="1300" b="1" dirty="0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8056563" y="398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691438" y="5572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623175" y="93345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 rot="-388437">
            <a:off x="1639888" y="36782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546850" y="246221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phosphorus causes the</a:t>
            </a:r>
          </a:p>
          <a:p>
            <a:r>
              <a:rPr kumimoji="0" lang="en-US" sz="1300" b="1" dirty="0" smtClean="0"/>
              <a:t> protein to change shape, </a:t>
            </a:r>
          </a:p>
          <a:p>
            <a:r>
              <a:rPr kumimoji="0" lang="en-US" sz="1300" b="1" dirty="0" smtClean="0"/>
              <a:t>releasing the sodium to the</a:t>
            </a:r>
          </a:p>
          <a:p>
            <a:r>
              <a:rPr kumimoji="0" lang="en-US" sz="1300" b="1" dirty="0" smtClean="0"/>
              <a:t>Outside of the cell.</a:t>
            </a:r>
            <a:endParaRPr kumimoji="0" lang="en-US" sz="1300" b="1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937500" y="208915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484188" y="558006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Potassium from outside the</a:t>
            </a:r>
          </a:p>
          <a:p>
            <a:r>
              <a:rPr kumimoji="0" lang="en-US" sz="1300" b="1" dirty="0" smtClean="0"/>
              <a:t> cell bonds to the protein pump,</a:t>
            </a:r>
          </a:p>
          <a:p>
            <a:r>
              <a:rPr kumimoji="0" lang="en-US" sz="1300" b="1" dirty="0"/>
              <a:t>c</a:t>
            </a:r>
            <a:r>
              <a:rPr kumimoji="0" lang="en-US" sz="1300" b="1" dirty="0" smtClean="0"/>
              <a:t>ausing the phosphorus to be</a:t>
            </a:r>
          </a:p>
          <a:p>
            <a:r>
              <a:rPr kumimoji="0" lang="en-US" sz="1300" b="1" dirty="0" smtClean="0"/>
              <a:t> removed.</a:t>
            </a:r>
            <a:endParaRPr kumimoji="0" lang="en-US" sz="1300" b="1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970088" y="51435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449513" y="52959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522663" y="5576888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potassium is released </a:t>
            </a:r>
          </a:p>
          <a:p>
            <a:r>
              <a:rPr kumimoji="0" lang="en-US" sz="1300" b="1" dirty="0" smtClean="0"/>
              <a:t>to the inside of the cell and</a:t>
            </a:r>
          </a:p>
          <a:p>
            <a:r>
              <a:rPr kumimoji="0" lang="en-US" sz="1300" b="1" dirty="0" smtClean="0"/>
              <a:t>the protein returns to its </a:t>
            </a:r>
          </a:p>
          <a:p>
            <a:r>
              <a:rPr kumimoji="0" lang="en-US" sz="1300" b="1" dirty="0" smtClean="0"/>
              <a:t>original shape.</a:t>
            </a:r>
            <a:endParaRPr kumimoji="0" lang="en-US" sz="1300" b="1" dirty="0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6529388" y="5575300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protein is now</a:t>
            </a:r>
          </a:p>
          <a:p>
            <a:r>
              <a:rPr kumimoji="0" lang="en-US" sz="1300" b="1" dirty="0" smtClean="0"/>
              <a:t> ready to repeat the process.</a:t>
            </a:r>
            <a:endParaRPr kumimoji="0" lang="en-US" sz="1300" b="1" dirty="0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 rot="-388437">
            <a:off x="1668463" y="45323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 rot="-388437">
            <a:off x="4700588" y="42433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 rot="-388437">
            <a:off x="4786313" y="46466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 rot="-388437">
            <a:off x="7593013" y="47990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 rot="-388437">
            <a:off x="7535863" y="5268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40" name="Rectangle 39"/>
          <p:cNvSpPr/>
          <p:nvPr/>
        </p:nvSpPr>
        <p:spPr bwMode="auto">
          <a:xfrm>
            <a:off x="6481762" y="2909092"/>
            <a:ext cx="2597150" cy="31757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82575"/>
            <a:ext cx="8535987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7-16</a:t>
            </a:r>
            <a:endParaRPr lang="en-US" sz="150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3701" y="2470150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 smtClean="0"/>
              <a:t>Na</a:t>
            </a:r>
            <a:r>
              <a:rPr kumimoji="0" lang="en-US" sz="1300" b="1" baseline="30000" dirty="0"/>
              <a:t>+</a:t>
            </a:r>
            <a:r>
              <a:rPr kumimoji="0" lang="en-US" sz="1300" b="1" dirty="0"/>
              <a:t> bonds to</a:t>
            </a:r>
          </a:p>
          <a:p>
            <a:r>
              <a:rPr kumimoji="0" lang="en-US" sz="1300" b="1" dirty="0"/>
              <a:t>the sodium-potassium pump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69913" y="2184400"/>
            <a:ext cx="9921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CYTOPLASM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2413" y="2092325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085975" y="1978025"/>
            <a:ext cx="738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[Na</a:t>
            </a:r>
            <a:r>
              <a:rPr kumimoji="0" lang="en-US" sz="1100" b="1" baseline="30000"/>
              <a:t>+</a:t>
            </a:r>
            <a:r>
              <a:rPr kumimoji="0" lang="en-US" sz="1100" b="1"/>
              <a:t>] low</a:t>
            </a:r>
          </a:p>
          <a:p>
            <a:pPr>
              <a:lnSpc>
                <a:spcPct val="110000"/>
              </a:lnSpc>
            </a:pPr>
            <a:r>
              <a:rPr kumimoji="0" lang="en-US" sz="1100" b="1"/>
              <a:t>[K</a:t>
            </a:r>
            <a:r>
              <a:rPr kumimoji="0" lang="en-US" sz="1100" b="1" baseline="30000"/>
              <a:t>+</a:t>
            </a:r>
            <a:r>
              <a:rPr kumimoji="0" lang="en-US" sz="1100" b="1"/>
              <a:t>] high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371600" y="1331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403350" y="9953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77850" y="374650"/>
            <a:ext cx="13985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EXTRACELLULAR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FLUID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970088" y="412750"/>
            <a:ext cx="738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200" b="1"/>
              <a:t>[Na</a:t>
            </a:r>
            <a:r>
              <a:rPr kumimoji="0" lang="en-US" sz="1200" b="1" baseline="30000"/>
              <a:t>+</a:t>
            </a:r>
            <a:r>
              <a:rPr kumimoji="0" lang="en-US" sz="1200" b="1"/>
              <a:t>] high</a:t>
            </a:r>
          </a:p>
          <a:p>
            <a:pPr>
              <a:lnSpc>
                <a:spcPct val="110000"/>
              </a:lnSpc>
            </a:pPr>
            <a:r>
              <a:rPr kumimoji="0" lang="en-US" sz="1200" b="1"/>
              <a:t>[K</a:t>
            </a:r>
            <a:r>
              <a:rPr kumimoji="0" lang="en-US" sz="1200" b="1" baseline="30000"/>
              <a:t>+</a:t>
            </a:r>
            <a:r>
              <a:rPr kumimoji="0" lang="en-US" sz="1200" b="1"/>
              <a:t>] low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406900" y="9572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354513" y="1287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313238" y="16144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337175" y="19510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ATP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930775" y="224790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ADP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910138" y="2028825"/>
            <a:ext cx="1444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514725" y="2465388"/>
            <a:ext cx="2282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300" b="1" dirty="0"/>
              <a:t>      </a:t>
            </a:r>
            <a:r>
              <a:rPr kumimoji="0" lang="en-US" sz="1300" b="1" dirty="0" smtClean="0"/>
              <a:t>ATP is broken down into</a:t>
            </a:r>
          </a:p>
          <a:p>
            <a:pPr>
              <a:lnSpc>
                <a:spcPct val="110000"/>
              </a:lnSpc>
            </a:pPr>
            <a:r>
              <a:rPr kumimoji="0" lang="en-US" sz="1300" b="1" dirty="0" smtClean="0"/>
              <a:t> ADP + P, generating energy.</a:t>
            </a:r>
            <a:endParaRPr kumimoji="0" lang="en-US" sz="1300" b="1" dirty="0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8056563" y="39846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7691438" y="5572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623175" y="933450"/>
            <a:ext cx="3143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Na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 rot="-388437">
            <a:off x="1639888" y="367823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546850" y="246221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phosphorus causes the</a:t>
            </a:r>
          </a:p>
          <a:p>
            <a:r>
              <a:rPr kumimoji="0" lang="en-US" sz="1300" b="1" dirty="0" smtClean="0"/>
              <a:t> protein to change shape, </a:t>
            </a:r>
          </a:p>
          <a:p>
            <a:r>
              <a:rPr kumimoji="0" lang="en-US" sz="1300" b="1" dirty="0" smtClean="0"/>
              <a:t>releasing the sodium to the</a:t>
            </a:r>
          </a:p>
          <a:p>
            <a:r>
              <a:rPr kumimoji="0" lang="en-US" sz="1300" b="1" dirty="0" smtClean="0"/>
              <a:t>Outside of the cell.</a:t>
            </a:r>
            <a:endParaRPr kumimoji="0" lang="en-US" sz="1300" b="1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7937500" y="208915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484188" y="5580063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Potassium from outside the</a:t>
            </a:r>
          </a:p>
          <a:p>
            <a:r>
              <a:rPr kumimoji="0" lang="en-US" sz="1300" b="1" dirty="0" smtClean="0"/>
              <a:t> cell bonds to the protein pump,</a:t>
            </a:r>
          </a:p>
          <a:p>
            <a:r>
              <a:rPr kumimoji="0" lang="en-US" sz="1300" b="1" dirty="0"/>
              <a:t>c</a:t>
            </a:r>
            <a:r>
              <a:rPr kumimoji="0" lang="en-US" sz="1300" b="1" dirty="0" smtClean="0"/>
              <a:t>ausing the phosphorus to be</a:t>
            </a:r>
          </a:p>
          <a:p>
            <a:r>
              <a:rPr kumimoji="0" lang="en-US" sz="1300" b="1" dirty="0" smtClean="0"/>
              <a:t> removed.</a:t>
            </a:r>
            <a:endParaRPr kumimoji="0" lang="en-US" sz="1300" b="1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970088" y="51435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449513" y="5295900"/>
            <a:ext cx="1047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P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522663" y="5576888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potassium is released </a:t>
            </a:r>
          </a:p>
          <a:p>
            <a:r>
              <a:rPr kumimoji="0" lang="en-US" sz="1300" b="1" dirty="0" smtClean="0"/>
              <a:t>to the inside of the cell and</a:t>
            </a:r>
          </a:p>
          <a:p>
            <a:r>
              <a:rPr kumimoji="0" lang="en-US" sz="1300" b="1" dirty="0" smtClean="0"/>
              <a:t>the protein returns to its </a:t>
            </a:r>
          </a:p>
          <a:p>
            <a:r>
              <a:rPr kumimoji="0" lang="en-US" sz="1300" b="1" dirty="0" smtClean="0"/>
              <a:t>original shape.</a:t>
            </a:r>
            <a:endParaRPr kumimoji="0" lang="en-US" sz="1300" b="1" dirty="0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6529388" y="5575300"/>
            <a:ext cx="229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300" b="1" dirty="0"/>
              <a:t>      </a:t>
            </a:r>
            <a:r>
              <a:rPr kumimoji="0" lang="en-US" sz="1300" b="1" dirty="0" smtClean="0"/>
              <a:t>The protein is now</a:t>
            </a:r>
          </a:p>
          <a:p>
            <a:r>
              <a:rPr kumimoji="0" lang="en-US" sz="1300" b="1" dirty="0" smtClean="0"/>
              <a:t> ready to repeat the process.</a:t>
            </a:r>
            <a:endParaRPr kumimoji="0" lang="en-US" sz="1300" b="1" dirty="0"/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 rot="-388437">
            <a:off x="1668463" y="45323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 rot="-388437">
            <a:off x="4700588" y="4243388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 rot="-388437">
            <a:off x="4786313" y="46466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 rot="-388437">
            <a:off x="7593013" y="47990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 rot="-388437">
            <a:off x="7535863" y="5268913"/>
            <a:ext cx="31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100" b="1"/>
              <a:t>K</a:t>
            </a:r>
            <a:r>
              <a:rPr kumimoji="0" lang="en-US" sz="1100" b="1" baseline="30000"/>
              <a:t>+</a:t>
            </a:r>
            <a:endParaRPr kumimoji="0" lang="en-US" sz="1100" b="1"/>
          </a:p>
        </p:txBody>
      </p:sp>
    </p:spTree>
    <p:extLst>
      <p:ext uri="{BB962C8B-B14F-4D97-AF65-F5344CB8AC3E}">
        <p14:creationId xmlns:p14="http://schemas.microsoft.com/office/powerpoint/2010/main" val="206999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60425"/>
          </a:xfrm>
        </p:spPr>
        <p:txBody>
          <a:bodyPr/>
          <a:lstStyle/>
          <a:p>
            <a:pPr marL="0" indent="6350" eaLnBrk="1" hangingPunct="1"/>
            <a:r>
              <a:rPr lang="en-US" dirty="0" err="1" smtClean="0"/>
              <a:t>Cotransport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95410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err="1" smtClean="0"/>
              <a:t>Cotransport</a:t>
            </a:r>
            <a:r>
              <a:rPr lang="en-US" sz="2800" dirty="0" smtClean="0"/>
              <a:t> occurs when active transport of a solute indirectly drives transport of another solute.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013"/>
            <a:ext cx="7773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7-19</a:t>
            </a:r>
            <a:endParaRPr lang="en-US" sz="1500" smtClean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733550" y="1901825"/>
            <a:ext cx="320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H</a:t>
            </a:r>
            <a:r>
              <a:rPr kumimoji="0" lang="en-US" sz="1600" b="1" baseline="30000"/>
              <a:t>+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20825" y="692150"/>
            <a:ext cx="6096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ATP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67075" y="1622425"/>
            <a:ext cx="22272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700" b="1"/>
              <a:t>Proton pump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186113" y="4048125"/>
            <a:ext cx="16732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0" lang="en-US" sz="1700" b="1"/>
              <a:t>Sucrose-H</a:t>
            </a:r>
            <a:r>
              <a:rPr kumimoji="0" lang="en-US" sz="1700" b="1" baseline="30000"/>
              <a:t>+</a:t>
            </a:r>
            <a:endParaRPr kumimoji="0" lang="en-US" sz="1700" b="1"/>
          </a:p>
          <a:p>
            <a:pPr algn="ctr"/>
            <a:r>
              <a:rPr kumimoji="0" lang="en-US" sz="1700" b="1"/>
              <a:t>cotransporter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983413" y="3587750"/>
            <a:ext cx="1373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1700" b="1"/>
              <a:t>Diffusion</a:t>
            </a:r>
          </a:p>
          <a:p>
            <a:r>
              <a:rPr kumimoji="0" lang="en-US" sz="1700" b="1"/>
              <a:t>of H</a:t>
            </a:r>
            <a:r>
              <a:rPr kumimoji="0" lang="en-US" sz="1700" b="1" baseline="30000"/>
              <a:t>+</a:t>
            </a:r>
            <a:endParaRPr kumimoji="0" lang="en-US" sz="1700" b="1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361113" y="6010275"/>
            <a:ext cx="1049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700" b="1"/>
              <a:t>Sucrose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116763" y="4722813"/>
            <a:ext cx="320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H</a:t>
            </a:r>
            <a:r>
              <a:rPr kumimoji="0" lang="en-US" sz="1600" b="1" baseline="30000"/>
              <a:t>+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799388" y="3033713"/>
            <a:ext cx="320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H</a:t>
            </a:r>
            <a:r>
              <a:rPr kumimoji="0" lang="en-US" sz="1600" b="1" baseline="30000"/>
              <a:t>+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430963" y="3557588"/>
            <a:ext cx="320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H</a:t>
            </a:r>
            <a:r>
              <a:rPr kumimoji="0" lang="en-US" sz="1600" b="1" baseline="30000"/>
              <a:t>+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129463" y="1631950"/>
            <a:ext cx="320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H</a:t>
            </a:r>
            <a:r>
              <a:rPr kumimoji="0" lang="en-US" sz="1600" b="1" baseline="30000"/>
              <a:t>+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7523163" y="871538"/>
            <a:ext cx="3206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H</a:t>
            </a:r>
            <a:r>
              <a:rPr kumimoji="0" lang="en-US" sz="1600" b="1" baseline="30000"/>
              <a:t>+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5645150" y="638175"/>
            <a:ext cx="320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H</a:t>
            </a:r>
            <a:r>
              <a:rPr kumimoji="0" lang="en-US" sz="1600" b="1" baseline="30000"/>
              <a:t>+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4752975" y="396875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+</a:t>
            </a:r>
            <a:endParaRPr kumimoji="0" lang="en-US" sz="1600" b="1" baseline="30000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4879975" y="1127125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+</a:t>
            </a:r>
            <a:endParaRPr kumimoji="0" lang="en-US" sz="1600" b="1" baseline="30000"/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5232400" y="2590800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+</a:t>
            </a:r>
            <a:endParaRPr kumimoji="0" lang="en-US" sz="1600" b="1" baseline="30000"/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5311775" y="3254375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+</a:t>
            </a:r>
            <a:endParaRPr kumimoji="0" lang="en-US" sz="1600" b="1" baseline="30000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181600" y="5327650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+</a:t>
            </a:r>
            <a:endParaRPr kumimoji="0" lang="en-US" sz="1600" b="1" baseline="30000"/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5070475" y="5991225"/>
            <a:ext cx="206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+</a:t>
            </a:r>
            <a:endParaRPr kumimoji="0" lang="en-US" sz="1600" b="1" baseline="30000"/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2427288" y="274638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–</a:t>
            </a:r>
            <a:endParaRPr kumimoji="0" lang="en-US" sz="1600" b="1" baseline="30000"/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2560638" y="1023938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–</a:t>
            </a:r>
            <a:endParaRPr kumimoji="0" lang="en-US" sz="1600" b="1" baseline="3000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2909888" y="2487613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–</a:t>
            </a:r>
            <a:endParaRPr kumimoji="0" lang="en-US" sz="1600" b="1" baseline="30000"/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2989263" y="3151188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–</a:t>
            </a:r>
            <a:endParaRPr kumimoji="0" lang="en-US" sz="1600" b="1" baseline="30000"/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2862263" y="5221288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–</a:t>
            </a:r>
            <a:endParaRPr kumimoji="0" lang="en-US" sz="1600" b="1" baseline="30000"/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2751138" y="5884863"/>
            <a:ext cx="2063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sz="1600" b="1"/>
              <a:t>–</a:t>
            </a:r>
            <a:endParaRPr kumimoji="0" lang="en-US" sz="1600" b="1" baseline="30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Exocytosis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138499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</a:t>
            </a:r>
            <a:r>
              <a:rPr lang="en-US" sz="2800" b="1" dirty="0" smtClean="0"/>
              <a:t>exocytosis</a:t>
            </a:r>
            <a:r>
              <a:rPr lang="en-US" sz="2800" dirty="0" smtClean="0"/>
              <a:t>, transport vesicles from the Golgi fuse with the cell membrane and release their contents to the outside.</a:t>
            </a:r>
          </a:p>
        </p:txBody>
      </p:sp>
      <p:pic>
        <p:nvPicPr>
          <p:cNvPr id="1028" name="Picture 4" descr="[Image152.gif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99022"/>
            <a:ext cx="5867400" cy="385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Endocytosis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</a:t>
            </a:r>
            <a:r>
              <a:rPr lang="en-US" sz="2800" b="1" dirty="0" smtClean="0"/>
              <a:t>endocytosis</a:t>
            </a:r>
            <a:r>
              <a:rPr lang="en-US" sz="2800" dirty="0" smtClean="0"/>
              <a:t>, the cell takes in large molecules by forming vesicles from the plasma membrane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sz="2800" dirty="0" smtClean="0"/>
              <a:t>Endocytosis is a reversal of </a:t>
            </a:r>
            <a:r>
              <a:rPr lang="en-US" sz="2800" dirty="0"/>
              <a:t>exocytosis. </a:t>
            </a:r>
            <a:endParaRPr lang="en-US" sz="2800" dirty="0" smtClean="0"/>
          </a:p>
          <a:p>
            <a:pPr eaLnBrk="1" hangingPunct="1">
              <a:buFont typeface="Times" pitchFamily="18" charset="0"/>
              <a:buChar char="•"/>
            </a:pPr>
            <a:r>
              <a:rPr lang="en-US" sz="2800" dirty="0" smtClean="0"/>
              <a:t>Three </a:t>
            </a:r>
            <a:r>
              <a:rPr lang="en-US" sz="2800" dirty="0"/>
              <a:t>types of endocytosis:</a:t>
            </a:r>
          </a:p>
          <a:p>
            <a:pPr lvl="1" eaLnBrk="1" hangingPunct="1">
              <a:lnSpc>
                <a:spcPct val="86000"/>
              </a:lnSpc>
              <a:spcBef>
                <a:spcPts val="600"/>
              </a:spcBef>
            </a:pPr>
            <a:r>
              <a:rPr lang="en-US" sz="2400" b="1" dirty="0"/>
              <a:t>Phagocytosis</a:t>
            </a:r>
            <a:r>
              <a:rPr lang="en-US" sz="2400" dirty="0"/>
              <a:t> (“cellular eating”): Cell engulfs particle in a vacuole</a:t>
            </a:r>
          </a:p>
          <a:p>
            <a:pPr lvl="1" eaLnBrk="1" hangingPunct="1">
              <a:lnSpc>
                <a:spcPct val="86000"/>
              </a:lnSpc>
              <a:spcBef>
                <a:spcPts val="600"/>
              </a:spcBef>
            </a:pPr>
            <a:r>
              <a:rPr lang="en-US" sz="2400" b="1" dirty="0"/>
              <a:t>Pinocytosis</a:t>
            </a:r>
            <a:r>
              <a:rPr lang="en-US" sz="2400" dirty="0"/>
              <a:t> (“cellular drinking”): Cell creates vesicle around fluid</a:t>
            </a:r>
          </a:p>
          <a:p>
            <a:pPr lvl="1" eaLnBrk="1" hangingPunct="1">
              <a:lnSpc>
                <a:spcPct val="86000"/>
              </a:lnSpc>
              <a:spcBef>
                <a:spcPts val="600"/>
              </a:spcBef>
            </a:pPr>
            <a:r>
              <a:rPr lang="en-US" sz="2400" b="1" dirty="0" smtClean="0"/>
              <a:t>Receptor-mediated</a:t>
            </a:r>
            <a:r>
              <a:rPr lang="en-US" sz="2400" dirty="0" smtClean="0"/>
              <a:t>: </a:t>
            </a:r>
            <a:r>
              <a:rPr lang="en-US" sz="2400" dirty="0"/>
              <a:t>Particles or fluid must bond to protein receptors </a:t>
            </a:r>
            <a:r>
              <a:rPr lang="en-US" sz="2400" dirty="0" smtClean="0"/>
              <a:t>first, then are engulfed.</a:t>
            </a:r>
            <a:endParaRPr lang="en-US" sz="2400" dirty="0"/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endParaRPr lang="en-US" sz="2800" dirty="0" smtClean="0"/>
          </a:p>
          <a:p>
            <a:pPr eaLnBrk="1" hangingPunct="1">
              <a:lnSpc>
                <a:spcPct val="96000"/>
              </a:lnSpc>
              <a:spcBef>
                <a:spcPts val="600"/>
              </a:spcBef>
              <a:buFontTx/>
              <a:buNone/>
            </a:pPr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7013"/>
            <a:ext cx="754221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7-2</a:t>
            </a:r>
            <a:endParaRPr lang="en-US" sz="15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65200" y="4240213"/>
            <a:ext cx="1314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1600" b="1"/>
              <a:t>Hydrophilic</a:t>
            </a:r>
          </a:p>
          <a:p>
            <a:pPr>
              <a:buFont typeface="Times" pitchFamily="18" charset="0"/>
              <a:buNone/>
            </a:pPr>
            <a:r>
              <a:rPr kumimoji="0" lang="en-US" sz="1600" b="1"/>
              <a:t>head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66788" y="4973638"/>
            <a:ext cx="1314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1600" b="1"/>
              <a:t>Hydrophobic</a:t>
            </a:r>
          </a:p>
          <a:p>
            <a:pPr>
              <a:buFont typeface="Times" pitchFamily="18" charset="0"/>
              <a:buNone/>
            </a:pPr>
            <a:r>
              <a:rPr kumimoji="0" lang="en-US" sz="1600" b="1"/>
              <a:t>tail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27450" y="3806825"/>
            <a:ext cx="939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1600" b="1"/>
              <a:t>WATER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30625" y="6048375"/>
            <a:ext cx="939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1600" b="1"/>
              <a:t>WATER</a:t>
            </a:r>
            <a:endParaRPr kumimoji="0" lang="en-US" sz="1600" b="1">
              <a:latin typeface="Times" pitchFamily="18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151063" y="4376738"/>
            <a:ext cx="51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260600" y="4846638"/>
            <a:ext cx="3683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ellbiology.med.unsw.edu.au/units/images/endocytosis_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868679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7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984250"/>
            <a:ext cx="8535987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7-3</a:t>
            </a:r>
            <a:endParaRPr lang="en-US" sz="150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74988" y="1260475"/>
            <a:ext cx="24542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1800" b="1"/>
              <a:t>Hydrophilic region</a:t>
            </a:r>
          </a:p>
          <a:p>
            <a:pPr>
              <a:buFont typeface="Times" pitchFamily="18" charset="0"/>
              <a:buNone/>
            </a:pPr>
            <a:r>
              <a:rPr kumimoji="0" lang="en-US" sz="1800" b="1"/>
              <a:t>of protein</a:t>
            </a:r>
            <a:endParaRPr kumimoji="0" lang="en-US" sz="1800" b="1">
              <a:latin typeface="Times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32088" y="5237163"/>
            <a:ext cx="41798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1800" b="1"/>
              <a:t>Hydrophobic region of protein</a:t>
            </a:r>
            <a:endParaRPr kumimoji="0" lang="en-US" sz="1800" b="1">
              <a:latin typeface="Times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9900" y="358775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1800" b="1"/>
              <a:t>Phospholipid</a:t>
            </a:r>
          </a:p>
          <a:p>
            <a:pPr>
              <a:buFont typeface="Times" pitchFamily="18" charset="0"/>
              <a:buNone/>
            </a:pPr>
            <a:r>
              <a:rPr kumimoji="0" lang="en-US" sz="1800" b="1"/>
              <a:t>bilayer</a:t>
            </a:r>
            <a:endParaRPr kumimoji="0" lang="en-US" sz="1800" b="1">
              <a:latin typeface="Times" pitchFamily="18" charset="0"/>
            </a:endParaRPr>
          </a:p>
        </p:txBody>
      </p:sp>
      <p:sp>
        <p:nvSpPr>
          <p:cNvPr id="9223" name="AutoShape 7"/>
          <p:cNvSpPr>
            <a:spLocks/>
          </p:cNvSpPr>
          <p:nvPr/>
        </p:nvSpPr>
        <p:spPr bwMode="auto">
          <a:xfrm>
            <a:off x="2127250" y="2717800"/>
            <a:ext cx="304800" cy="1993900"/>
          </a:xfrm>
          <a:prstGeom prst="leftBrace">
            <a:avLst>
              <a:gd name="adj1" fmla="val 5451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1981200" y="3721100"/>
            <a:ext cx="146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841750" y="1835150"/>
            <a:ext cx="482600" cy="112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3473450" y="3911600"/>
            <a:ext cx="850900" cy="130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2900409"/>
          </a:xfrm>
        </p:spPr>
        <p:txBody>
          <a:bodyPr/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As temperatures cool, membranes switch from a </a:t>
            </a:r>
            <a:r>
              <a:rPr lang="en-US" sz="2800" u="sng" dirty="0" smtClean="0"/>
              <a:t>fluid state</a:t>
            </a:r>
            <a:r>
              <a:rPr lang="en-US" sz="2800" dirty="0" smtClean="0"/>
              <a:t> to a </a:t>
            </a:r>
            <a:r>
              <a:rPr lang="en-US" sz="2800" u="sng" dirty="0" smtClean="0"/>
              <a:t>solid state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Membranes must be fluid to work properly; they are usually about as fluid as vegetable oil.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dirty="0" smtClean="0"/>
              <a:t>Membranes are fluid because they contain a high number of </a:t>
            </a:r>
            <a:r>
              <a:rPr lang="en-US" u="sng" dirty="0" smtClean="0"/>
              <a:t>unsaturated fatty acids.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55725"/>
            <a:ext cx="8535987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  <a:effectLst/>
        </p:spPr>
        <p:txBody>
          <a:bodyPr/>
          <a:lstStyle/>
          <a:p>
            <a:pPr eaLnBrk="1" hangingPunct="1"/>
            <a:r>
              <a:rPr lang="en-US" sz="1500" smtClean="0">
                <a:solidFill>
                  <a:schemeClr val="tx1"/>
                </a:solidFill>
              </a:rPr>
              <a:t>LE 7-5b</a:t>
            </a:r>
            <a:endParaRPr lang="en-US" sz="150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684838" y="1615281"/>
            <a:ext cx="1276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2300" b="1" dirty="0" smtClean="0"/>
              <a:t>Viscous (Thick)</a:t>
            </a:r>
            <a:endParaRPr kumimoji="0" lang="en-US" sz="2300" b="1" dirty="0">
              <a:latin typeface="Times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44700" y="1609725"/>
            <a:ext cx="8048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2300" b="1"/>
              <a:t>Fluid</a:t>
            </a:r>
            <a:endParaRPr kumimoji="0" lang="en-US" sz="2300" b="1">
              <a:latin typeface="Times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7550" y="4211638"/>
            <a:ext cx="3773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2300" b="1"/>
              <a:t>Unsaturated hydrocarbon</a:t>
            </a:r>
          </a:p>
          <a:p>
            <a:pPr>
              <a:buFont typeface="Times" pitchFamily="18" charset="0"/>
              <a:buNone/>
            </a:pPr>
            <a:r>
              <a:rPr kumimoji="0" lang="en-US" sz="2300" b="1"/>
              <a:t>tails with kinks</a:t>
            </a:r>
            <a:endParaRPr kumimoji="0" lang="en-US" sz="2300" b="1">
              <a:latin typeface="Times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434013" y="4205288"/>
            <a:ext cx="2503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 pitchFamily="18" charset="0"/>
              <a:buNone/>
            </a:pPr>
            <a:r>
              <a:rPr kumimoji="0" lang="en-US" sz="2300" b="1"/>
              <a:t>Saturated hydro-</a:t>
            </a:r>
          </a:p>
          <a:p>
            <a:pPr>
              <a:buFont typeface="Times" pitchFamily="18" charset="0"/>
              <a:buNone/>
            </a:pPr>
            <a:r>
              <a:rPr kumimoji="0" lang="en-US" sz="2300" b="1"/>
              <a:t>carbon tails</a:t>
            </a:r>
            <a:endParaRPr kumimoji="0" lang="en-US" sz="2300" b="1">
              <a:latin typeface="Times" pitchFamily="18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1333500" y="2838450"/>
            <a:ext cx="406400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1333500" y="3346450"/>
            <a:ext cx="615950" cy="89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5854700" y="3321050"/>
            <a:ext cx="342900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6197600" y="3340100"/>
            <a:ext cx="40640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2810513"/>
          </a:xfrm>
        </p:spPr>
        <p:txBody>
          <a:bodyPr/>
          <a:lstStyle/>
          <a:p>
            <a:pPr eaLnBrk="1" hangingPunct="1"/>
            <a:r>
              <a:rPr lang="en-US" sz="2800" b="1" dirty="0"/>
              <a:t>C</a:t>
            </a:r>
            <a:r>
              <a:rPr lang="en-US" sz="2800" b="1" dirty="0" smtClean="0"/>
              <a:t>holesterol</a:t>
            </a:r>
            <a:r>
              <a:rPr lang="en-US" sz="2800" dirty="0" smtClean="0"/>
              <a:t> helps to maintain the homeostasis of membranes, keeping them fluid.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600" dirty="0" smtClean="0"/>
              <a:t>At </a:t>
            </a:r>
            <a:r>
              <a:rPr lang="en-US" sz="2600" i="1" dirty="0" smtClean="0"/>
              <a:t>warm temperatures, </a:t>
            </a:r>
            <a:r>
              <a:rPr lang="en-US" sz="2600" dirty="0" smtClean="0"/>
              <a:t>cholesterol keeps phospholipids from moving around too much.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600" dirty="0" smtClean="0"/>
              <a:t>At </a:t>
            </a:r>
            <a:r>
              <a:rPr lang="en-US" sz="2600" i="1" dirty="0" smtClean="0"/>
              <a:t>cool temperatures</a:t>
            </a:r>
            <a:r>
              <a:rPr lang="en-US" sz="2600" dirty="0" smtClean="0"/>
              <a:t>, it maintains fluidity by preventing tight packing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4228</TotalTime>
  <Words>2418</Words>
  <Application>Microsoft Macintosh PowerPoint</Application>
  <PresentationFormat>On-screen Show (4:3)</PresentationFormat>
  <Paragraphs>689</Paragraphs>
  <Slides>50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Executive</vt:lpstr>
      <vt:lpstr>PowerPoint Presentation</vt:lpstr>
      <vt:lpstr>Instructor Resources This slide does not appear while presenting</vt:lpstr>
      <vt:lpstr>The Plasma Membrane</vt:lpstr>
      <vt:lpstr>Fluid Mosaic Model</vt:lpstr>
      <vt:lpstr>LE 7-2</vt:lpstr>
      <vt:lpstr>LE 7-3</vt:lpstr>
      <vt:lpstr>PowerPoint Presentation</vt:lpstr>
      <vt:lpstr>LE 7-5b</vt:lpstr>
      <vt:lpstr>PowerPoint Presentation</vt:lpstr>
      <vt:lpstr>LE 7-5c</vt:lpstr>
      <vt:lpstr>Membrane Proteins and Their Functions</vt:lpstr>
      <vt:lpstr>LE 7-7</vt:lpstr>
      <vt:lpstr>Membrane Proteins and Their Functions</vt:lpstr>
      <vt:lpstr>Membrane Carbohydrates</vt:lpstr>
      <vt:lpstr>Permeability of the Lipid Bilayer</vt:lpstr>
      <vt:lpstr>Transport Proteins</vt:lpstr>
      <vt:lpstr>Passive Transport</vt:lpstr>
      <vt:lpstr>LE 7-11a</vt:lpstr>
      <vt:lpstr>LE 7-11b</vt:lpstr>
      <vt:lpstr>Osmosis and Water Balance</vt:lpstr>
      <vt:lpstr>LE 7-12</vt:lpstr>
      <vt:lpstr>Water Balance of Cells Without Walls</vt:lpstr>
      <vt:lpstr>Effect of Tonicity on Animal and Plant Cells</vt:lpstr>
      <vt:lpstr>LE 7-13</vt:lpstr>
      <vt:lpstr>LE 7-13</vt:lpstr>
      <vt:lpstr>LE 7-13</vt:lpstr>
      <vt:lpstr>LE 7-13</vt:lpstr>
      <vt:lpstr>PowerPoint Presentation</vt:lpstr>
      <vt:lpstr>LE 7-14</vt:lpstr>
      <vt:lpstr>Water Balance of Cells with Walls</vt:lpstr>
      <vt:lpstr>LE 7-13</vt:lpstr>
      <vt:lpstr>LE 7-13</vt:lpstr>
      <vt:lpstr>LE 7-13</vt:lpstr>
      <vt:lpstr>LE 7-13</vt:lpstr>
      <vt:lpstr>Facilitated Diffusion</vt:lpstr>
      <vt:lpstr>PowerPoint Presentation</vt:lpstr>
      <vt:lpstr>PowerPoint Presentation</vt:lpstr>
      <vt:lpstr>Active Transport</vt:lpstr>
      <vt:lpstr>Neurons</vt:lpstr>
      <vt:lpstr>LE 7-16</vt:lpstr>
      <vt:lpstr>LE 7-16</vt:lpstr>
      <vt:lpstr>LE 7-16</vt:lpstr>
      <vt:lpstr>LE 7-16</vt:lpstr>
      <vt:lpstr>LE 7-16</vt:lpstr>
      <vt:lpstr>LE 7-16</vt:lpstr>
      <vt:lpstr>Cotransport</vt:lpstr>
      <vt:lpstr>LE 7-19</vt:lpstr>
      <vt:lpstr>Exocytosis</vt:lpstr>
      <vt:lpstr>Endocytosis</vt:lpstr>
      <vt:lpstr>PowerPoint Presentation</vt:lpstr>
    </vt:vector>
  </TitlesOfParts>
  <Company>Benjamin Cummings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DASD DASD</cp:lastModifiedBy>
  <cp:revision>1244</cp:revision>
  <cp:lastPrinted>2004-11-01T06:26:48Z</cp:lastPrinted>
  <dcterms:created xsi:type="dcterms:W3CDTF">2002-07-11T17:04:39Z</dcterms:created>
  <dcterms:modified xsi:type="dcterms:W3CDTF">2014-04-27T22:27:41Z</dcterms:modified>
</cp:coreProperties>
</file>